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262" r:id="rId2"/>
    <p:sldId id="263" r:id="rId3"/>
    <p:sldId id="344" r:id="rId4"/>
    <p:sldId id="345" r:id="rId5"/>
    <p:sldId id="346" r:id="rId6"/>
    <p:sldId id="452" r:id="rId7"/>
    <p:sldId id="347" r:id="rId8"/>
    <p:sldId id="394" r:id="rId9"/>
    <p:sldId id="436" r:id="rId10"/>
    <p:sldId id="471" r:id="rId11"/>
    <p:sldId id="459" r:id="rId12"/>
    <p:sldId id="460" r:id="rId13"/>
    <p:sldId id="448" r:id="rId14"/>
    <p:sldId id="408" r:id="rId15"/>
    <p:sldId id="409" r:id="rId16"/>
    <p:sldId id="449" r:id="rId17"/>
    <p:sldId id="391" r:id="rId18"/>
    <p:sldId id="444" r:id="rId19"/>
    <p:sldId id="458" r:id="rId20"/>
    <p:sldId id="435" r:id="rId21"/>
    <p:sldId id="453" r:id="rId22"/>
    <p:sldId id="450" r:id="rId23"/>
    <p:sldId id="456" r:id="rId24"/>
    <p:sldId id="457" r:id="rId25"/>
    <p:sldId id="431" r:id="rId26"/>
    <p:sldId id="390" r:id="rId27"/>
    <p:sldId id="437" r:id="rId28"/>
    <p:sldId id="463" r:id="rId29"/>
    <p:sldId id="393" r:id="rId30"/>
    <p:sldId id="400" r:id="rId31"/>
    <p:sldId id="461" r:id="rId32"/>
    <p:sldId id="464" r:id="rId33"/>
    <p:sldId id="467" r:id="rId34"/>
    <p:sldId id="466" r:id="rId35"/>
    <p:sldId id="465" r:id="rId36"/>
    <p:sldId id="462" r:id="rId37"/>
    <p:sldId id="445" r:id="rId38"/>
    <p:sldId id="385" r:id="rId39"/>
    <p:sldId id="386" r:id="rId40"/>
    <p:sldId id="387" r:id="rId41"/>
    <p:sldId id="388" r:id="rId42"/>
    <p:sldId id="389" r:id="rId43"/>
    <p:sldId id="428" r:id="rId44"/>
    <p:sldId id="429" r:id="rId45"/>
    <p:sldId id="381" r:id="rId46"/>
    <p:sldId id="397" r:id="rId47"/>
    <p:sldId id="418" r:id="rId48"/>
    <p:sldId id="421" r:id="rId49"/>
    <p:sldId id="420" r:id="rId50"/>
    <p:sldId id="419" r:id="rId51"/>
    <p:sldId id="416" r:id="rId52"/>
    <p:sldId id="417" r:id="rId53"/>
    <p:sldId id="398" r:id="rId54"/>
    <p:sldId id="383" r:id="rId55"/>
    <p:sldId id="399" r:id="rId56"/>
    <p:sldId id="395" r:id="rId57"/>
    <p:sldId id="422" r:id="rId58"/>
    <p:sldId id="423" r:id="rId59"/>
    <p:sldId id="424" r:id="rId60"/>
    <p:sldId id="425" r:id="rId61"/>
    <p:sldId id="426" r:id="rId62"/>
    <p:sldId id="427" r:id="rId63"/>
    <p:sldId id="438" r:id="rId64"/>
    <p:sldId id="440" r:id="rId65"/>
    <p:sldId id="439" r:id="rId66"/>
    <p:sldId id="441" r:id="rId67"/>
    <p:sldId id="442" r:id="rId68"/>
    <p:sldId id="443" r:id="rId69"/>
    <p:sldId id="402" r:id="rId70"/>
    <p:sldId id="403" r:id="rId71"/>
    <p:sldId id="404" r:id="rId72"/>
    <p:sldId id="405" r:id="rId73"/>
    <p:sldId id="406" r:id="rId74"/>
    <p:sldId id="407" r:id="rId75"/>
    <p:sldId id="446" r:id="rId76"/>
    <p:sldId id="447" r:id="rId77"/>
    <p:sldId id="410" r:id="rId78"/>
    <p:sldId id="411" r:id="rId79"/>
    <p:sldId id="412" r:id="rId80"/>
    <p:sldId id="413" r:id="rId81"/>
    <p:sldId id="414" r:id="rId82"/>
    <p:sldId id="415" r:id="rId83"/>
    <p:sldId id="468" r:id="rId84"/>
    <p:sldId id="469" r:id="rId85"/>
    <p:sldId id="470" r:id="rId86"/>
    <p:sldId id="451" r:id="rId87"/>
    <p:sldId id="261" r:id="rId88"/>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tandardabschnitt" id="{5BDCB370-5A37-4816-AC47-2CA757159C27}">
          <p14:sldIdLst>
            <p14:sldId id="262"/>
            <p14:sldId id="263"/>
            <p14:sldId id="344"/>
            <p14:sldId id="345"/>
            <p14:sldId id="346"/>
            <p14:sldId id="452"/>
            <p14:sldId id="347"/>
            <p14:sldId id="394"/>
            <p14:sldId id="436"/>
            <p14:sldId id="471"/>
            <p14:sldId id="459"/>
            <p14:sldId id="460"/>
            <p14:sldId id="448"/>
            <p14:sldId id="408"/>
            <p14:sldId id="409"/>
            <p14:sldId id="449"/>
            <p14:sldId id="391"/>
            <p14:sldId id="444"/>
            <p14:sldId id="458"/>
            <p14:sldId id="435"/>
            <p14:sldId id="453"/>
            <p14:sldId id="450"/>
            <p14:sldId id="456"/>
            <p14:sldId id="457"/>
            <p14:sldId id="431"/>
            <p14:sldId id="390"/>
            <p14:sldId id="437"/>
            <p14:sldId id="463"/>
            <p14:sldId id="393"/>
            <p14:sldId id="400"/>
            <p14:sldId id="461"/>
            <p14:sldId id="464"/>
            <p14:sldId id="467"/>
            <p14:sldId id="466"/>
            <p14:sldId id="465"/>
            <p14:sldId id="462"/>
            <p14:sldId id="445"/>
            <p14:sldId id="385"/>
            <p14:sldId id="386"/>
            <p14:sldId id="387"/>
            <p14:sldId id="388"/>
            <p14:sldId id="389"/>
            <p14:sldId id="428"/>
            <p14:sldId id="429"/>
            <p14:sldId id="381"/>
            <p14:sldId id="397"/>
            <p14:sldId id="418"/>
            <p14:sldId id="421"/>
            <p14:sldId id="420"/>
            <p14:sldId id="419"/>
            <p14:sldId id="416"/>
            <p14:sldId id="417"/>
            <p14:sldId id="398"/>
            <p14:sldId id="383"/>
            <p14:sldId id="399"/>
            <p14:sldId id="395"/>
            <p14:sldId id="422"/>
            <p14:sldId id="423"/>
            <p14:sldId id="424"/>
            <p14:sldId id="425"/>
            <p14:sldId id="426"/>
            <p14:sldId id="427"/>
            <p14:sldId id="438"/>
            <p14:sldId id="440"/>
            <p14:sldId id="439"/>
            <p14:sldId id="441"/>
            <p14:sldId id="442"/>
            <p14:sldId id="443"/>
            <p14:sldId id="402"/>
            <p14:sldId id="403"/>
            <p14:sldId id="404"/>
            <p14:sldId id="405"/>
            <p14:sldId id="406"/>
            <p14:sldId id="407"/>
            <p14:sldId id="446"/>
            <p14:sldId id="447"/>
            <p14:sldId id="410"/>
            <p14:sldId id="411"/>
            <p14:sldId id="412"/>
            <p14:sldId id="413"/>
            <p14:sldId id="414"/>
            <p14:sldId id="415"/>
            <p14:sldId id="468"/>
            <p14:sldId id="469"/>
            <p14:sldId id="470"/>
            <p14:sldId id="451"/>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1B0"/>
    <a:srgbClr val="000000"/>
    <a:srgbClr val="0066CC"/>
    <a:srgbClr val="336699"/>
    <a:srgbClr val="050B15"/>
    <a:srgbClr val="B73B3B"/>
    <a:srgbClr val="A9BFD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80" autoAdjust="0"/>
    <p:restoredTop sz="86410" autoAdjust="0"/>
  </p:normalViewPr>
  <p:slideViewPr>
    <p:cSldViewPr snapToGrid="0">
      <p:cViewPr varScale="1">
        <p:scale>
          <a:sx n="98" d="100"/>
          <a:sy n="98" d="100"/>
        </p:scale>
        <p:origin x="1572" y="72"/>
      </p:cViewPr>
      <p:guideLst>
        <p:guide orient="horz" pos="2160"/>
        <p:guide pos="2880"/>
      </p:guideLst>
    </p:cSldViewPr>
  </p:slideViewPr>
  <p:outlineViewPr>
    <p:cViewPr>
      <p:scale>
        <a:sx n="50" d="100"/>
        <a:sy n="50" d="100"/>
      </p:scale>
      <p:origin x="0" y="-249900"/>
    </p:cViewPr>
  </p:outlineViewPr>
  <p:notesTextViewPr>
    <p:cViewPr>
      <p:scale>
        <a:sx n="3" d="2"/>
        <a:sy n="3" d="2"/>
      </p:scale>
      <p:origin x="0" y="0"/>
    </p:cViewPr>
  </p:notesTextViewPr>
  <p:sorterViewPr>
    <p:cViewPr>
      <p:scale>
        <a:sx n="100" d="100"/>
        <a:sy n="100" d="100"/>
      </p:scale>
      <p:origin x="0" y="-772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a:lvl1pPr>
          </a:lstStyle>
          <a:p>
            <a:endParaRPr lang="de-DE" altLang="de-DE"/>
          </a:p>
        </p:txBody>
      </p:sp>
      <p:sp>
        <p:nvSpPr>
          <p:cNvPr id="53251" name="Rectangle 3"/>
          <p:cNvSpPr>
            <a:spLocks noGrp="1" noChangeArrowheads="1"/>
          </p:cNvSpPr>
          <p:nvPr>
            <p:ph type="dt" sz="quarter" idx="1"/>
          </p:nvPr>
        </p:nvSpPr>
        <p:spPr bwMode="auto">
          <a:xfrm>
            <a:off x="4021295"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vl1pPr>
          </a:lstStyle>
          <a:p>
            <a:endParaRPr lang="de-DE" altLang="de-DE"/>
          </a:p>
        </p:txBody>
      </p:sp>
      <p:sp>
        <p:nvSpPr>
          <p:cNvPr id="53252" name="Rectangle 4"/>
          <p:cNvSpPr>
            <a:spLocks noGrp="1" noChangeArrowheads="1"/>
          </p:cNvSpPr>
          <p:nvPr>
            <p:ph type="ftr" sz="quarter" idx="2"/>
          </p:nvPr>
        </p:nvSpPr>
        <p:spPr bwMode="auto">
          <a:xfrm>
            <a:off x="1"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a:lvl1pPr>
          </a:lstStyle>
          <a:p>
            <a:endParaRPr lang="de-DE" altLang="de-DE"/>
          </a:p>
        </p:txBody>
      </p:sp>
      <p:sp>
        <p:nvSpPr>
          <p:cNvPr id="53253" name="Rectangle 5"/>
          <p:cNvSpPr>
            <a:spLocks noGrp="1" noChangeArrowheads="1"/>
          </p:cNvSpPr>
          <p:nvPr>
            <p:ph type="sldNum" sz="quarter" idx="3"/>
          </p:nvPr>
        </p:nvSpPr>
        <p:spPr bwMode="auto">
          <a:xfrm>
            <a:off x="4021295"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vl1pPr>
          </a:lstStyle>
          <a:p>
            <a:fld id="{1A5ADC24-94DD-4DCC-886C-E5046BDDEE15}" type="slidenum">
              <a:rPr lang="de-DE" altLang="de-DE"/>
              <a:pPr/>
              <a:t>‹Nr.›</a:t>
            </a:fld>
            <a:endParaRPr lang="de-DE" altLang="de-DE"/>
          </a:p>
        </p:txBody>
      </p:sp>
    </p:spTree>
    <p:extLst>
      <p:ext uri="{BB962C8B-B14F-4D97-AF65-F5344CB8AC3E}">
        <p14:creationId xmlns:p14="http://schemas.microsoft.com/office/powerpoint/2010/main" val="139994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defRPr sz="1200"/>
            </a:lvl1pPr>
          </a:lstStyle>
          <a:p>
            <a:endParaRPr lang="de-DE" altLang="de-DE"/>
          </a:p>
        </p:txBody>
      </p:sp>
      <p:sp>
        <p:nvSpPr>
          <p:cNvPr id="13315" name="Rectangle 3"/>
          <p:cNvSpPr>
            <a:spLocks noGrp="1" noChangeArrowheads="1"/>
          </p:cNvSpPr>
          <p:nvPr>
            <p:ph type="dt" idx="1"/>
          </p:nvPr>
        </p:nvSpPr>
        <p:spPr bwMode="auto">
          <a:xfrm>
            <a:off x="4021295"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a:defRPr sz="1200"/>
            </a:lvl1pPr>
          </a:lstStyle>
          <a:p>
            <a:endParaRPr lang="de-DE" altLang="de-DE"/>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318" name="Rectangle 6"/>
          <p:cNvSpPr>
            <a:spLocks noGrp="1" noChangeArrowheads="1"/>
          </p:cNvSpPr>
          <p:nvPr>
            <p:ph type="ftr" sz="quarter" idx="4"/>
          </p:nvPr>
        </p:nvSpPr>
        <p:spPr bwMode="auto">
          <a:xfrm>
            <a:off x="1"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defRPr sz="1200"/>
            </a:lvl1pPr>
          </a:lstStyle>
          <a:p>
            <a:endParaRPr lang="de-DE" altLang="de-DE"/>
          </a:p>
        </p:txBody>
      </p:sp>
      <p:sp>
        <p:nvSpPr>
          <p:cNvPr id="13319" name="Rectangle 7"/>
          <p:cNvSpPr>
            <a:spLocks noGrp="1" noChangeArrowheads="1"/>
          </p:cNvSpPr>
          <p:nvPr>
            <p:ph type="sldNum" sz="quarter" idx="5"/>
          </p:nvPr>
        </p:nvSpPr>
        <p:spPr bwMode="auto">
          <a:xfrm>
            <a:off x="4021295"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a:defRPr sz="1200"/>
            </a:lvl1pPr>
          </a:lstStyle>
          <a:p>
            <a:fld id="{787C8218-E426-4AB6-90CE-660C0939827D}" type="slidenum">
              <a:rPr lang="de-DE" altLang="de-DE"/>
              <a:pPr/>
              <a:t>‹Nr.›</a:t>
            </a:fld>
            <a:endParaRPr lang="de-DE" altLang="de-DE"/>
          </a:p>
        </p:txBody>
      </p:sp>
    </p:spTree>
    <p:extLst>
      <p:ext uri="{BB962C8B-B14F-4D97-AF65-F5344CB8AC3E}">
        <p14:creationId xmlns:p14="http://schemas.microsoft.com/office/powerpoint/2010/main" val="14896330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87C8218-E426-4AB6-90CE-660C0939827D}" type="slidenum">
              <a:rPr lang="de-DE" altLang="de-DE" smtClean="0"/>
              <a:pPr/>
              <a:t>29</a:t>
            </a:fld>
            <a:endParaRPr lang="de-DE" altLang="de-DE"/>
          </a:p>
        </p:txBody>
      </p:sp>
    </p:spTree>
    <p:extLst>
      <p:ext uri="{BB962C8B-B14F-4D97-AF65-F5344CB8AC3E}">
        <p14:creationId xmlns:p14="http://schemas.microsoft.com/office/powerpoint/2010/main" val="2606212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85" name="Rectangle 13"/>
          <p:cNvSpPr>
            <a:spLocks noChangeArrowheads="1"/>
          </p:cNvSpPr>
          <p:nvPr/>
        </p:nvSpPr>
        <p:spPr bwMode="auto">
          <a:xfrm>
            <a:off x="-15875" y="6281738"/>
            <a:ext cx="9159875" cy="576262"/>
          </a:xfrm>
          <a:prstGeom prst="rect">
            <a:avLst/>
          </a:prstGeom>
          <a:solidFill>
            <a:srgbClr val="2D61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81" name="Line 9"/>
          <p:cNvSpPr>
            <a:spLocks noChangeShapeType="1"/>
          </p:cNvSpPr>
          <p:nvPr/>
        </p:nvSpPr>
        <p:spPr bwMode="auto">
          <a:xfrm>
            <a:off x="0" y="6621463"/>
            <a:ext cx="915511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de-DE"/>
          </a:p>
        </p:txBody>
      </p:sp>
      <p:pic>
        <p:nvPicPr>
          <p:cNvPr id="3082" name="Picture 10" descr="grafik_titelmas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0" y="1150938"/>
            <a:ext cx="8461375" cy="340995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85800" y="2246313"/>
            <a:ext cx="7772400" cy="1470025"/>
          </a:xfrm>
        </p:spPr>
        <p:txBody>
          <a:bodyPr lIns="91440" tIns="45720" rIns="91440" bIns="45720"/>
          <a:lstStyle>
            <a:lvl1pPr algn="ctr">
              <a:defRPr sz="3600"/>
            </a:lvl1pPr>
          </a:lstStyle>
          <a:p>
            <a:pPr lvl="0"/>
            <a:r>
              <a:rPr lang="de-DE" altLang="de-DE" noProof="0"/>
              <a:t>Titelmasterformat durch Klicken bearbeiten</a:t>
            </a:r>
          </a:p>
        </p:txBody>
      </p:sp>
      <p:sp>
        <p:nvSpPr>
          <p:cNvPr id="3075" name="Rectangle 3"/>
          <p:cNvSpPr>
            <a:spLocks noGrp="1" noChangeArrowheads="1"/>
          </p:cNvSpPr>
          <p:nvPr>
            <p:ph type="subTitle" idx="1"/>
          </p:nvPr>
        </p:nvSpPr>
        <p:spPr>
          <a:xfrm>
            <a:off x="1371600" y="3789363"/>
            <a:ext cx="6400800" cy="1752600"/>
          </a:xfrm>
        </p:spPr>
        <p:txBody>
          <a:bodyPr/>
          <a:lstStyle>
            <a:lvl1pPr marL="0" indent="88900" algn="ctr">
              <a:buFontTx/>
              <a:buNone/>
              <a:defRPr i="1"/>
            </a:lvl1pPr>
          </a:lstStyle>
          <a:p>
            <a:pPr lvl="0"/>
            <a:r>
              <a:rPr lang="de-DE" altLang="de-DE" noProof="0"/>
              <a:t>Formatvorlage des Untertitelmasters durch Klicken bearbeiten</a:t>
            </a:r>
          </a:p>
        </p:txBody>
      </p:sp>
      <p:sp>
        <p:nvSpPr>
          <p:cNvPr id="3076" name="Rectangle 4"/>
          <p:cNvSpPr>
            <a:spLocks noGrp="1" noChangeArrowheads="1"/>
          </p:cNvSpPr>
          <p:nvPr>
            <p:ph type="dt" sz="half" idx="2"/>
          </p:nvPr>
        </p:nvSpPr>
        <p:spPr>
          <a:xfrm>
            <a:off x="7334250" y="6626225"/>
            <a:ext cx="1558925" cy="215900"/>
          </a:xfrm>
        </p:spPr>
        <p:txBody>
          <a:bodyPr/>
          <a:lstStyle>
            <a:lvl1pPr>
              <a:defRPr/>
            </a:lvl1pPr>
          </a:lstStyle>
          <a:p>
            <a:fld id="{3406619E-3032-479A-9149-6A66F2EB5225}" type="datetime4">
              <a:rPr lang="de-DE" altLang="de-DE" smtClean="0"/>
              <a:t>18. Februar 2025</a:t>
            </a:fld>
            <a:endParaRPr lang="de-DE" altLang="de-DE"/>
          </a:p>
        </p:txBody>
      </p:sp>
      <p:sp>
        <p:nvSpPr>
          <p:cNvPr id="3077" name="Rectangle 5"/>
          <p:cNvSpPr>
            <a:spLocks noGrp="1" noChangeArrowheads="1"/>
          </p:cNvSpPr>
          <p:nvPr>
            <p:ph type="ftr" sz="quarter" idx="3"/>
          </p:nvPr>
        </p:nvSpPr>
        <p:spPr>
          <a:xfrm>
            <a:off x="622300" y="6308725"/>
            <a:ext cx="5445125" cy="288925"/>
          </a:xfrm>
        </p:spPr>
        <p:txBody>
          <a:bodyPr/>
          <a:lstStyle>
            <a:lvl1pPr>
              <a:defRPr/>
            </a:lvl1pPr>
          </a:lstStyle>
          <a:p>
            <a:r>
              <a:rPr lang="de-DE" altLang="de-DE"/>
              <a:t>Fachbereich Integration und Arbeit</a:t>
            </a:r>
          </a:p>
        </p:txBody>
      </p:sp>
      <p:pic>
        <p:nvPicPr>
          <p:cNvPr id="3084" name="Picture 12" descr="Lkr-Logo_24x22mm_s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013" y="157163"/>
            <a:ext cx="814387" cy="868362"/>
          </a:xfrm>
          <a:prstGeom prst="rect">
            <a:avLst/>
          </a:prstGeom>
          <a:noFill/>
          <a:extLst>
            <a:ext uri="{909E8E84-426E-40DD-AFC4-6F175D3DCCD1}">
              <a14:hiddenFill xmlns:a14="http://schemas.microsoft.com/office/drawing/2010/main">
                <a:solidFill>
                  <a:srgbClr val="FFFFFF"/>
                </a:solidFill>
              </a14:hiddenFill>
            </a:ext>
          </a:extLst>
        </p:spPr>
      </p:pic>
      <p:sp>
        <p:nvSpPr>
          <p:cNvPr id="3086" name="Text Box 14"/>
          <p:cNvSpPr txBox="1">
            <a:spLocks noChangeArrowheads="1"/>
          </p:cNvSpPr>
          <p:nvPr/>
        </p:nvSpPr>
        <p:spPr bwMode="auto">
          <a:xfrm>
            <a:off x="250825" y="1268413"/>
            <a:ext cx="8642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altLang="de-DE" sz="3200" b="1">
                <a:solidFill>
                  <a:srgbClr val="2D61B0"/>
                </a:solidFill>
              </a:rPr>
              <a:t>Kreisausschuss Marburg-Biedenkopf</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86EC4FD3-7DFB-4385-8BE3-2EF95272A618}"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09979138-6E73-4329-87AF-84A18B966A68}" type="datetime4">
              <a:rPr lang="de-DE" altLang="de-DE" smtClean="0"/>
              <a:t>18. Februar 2025</a:t>
            </a:fld>
            <a:endParaRPr lang="de-DE" altLang="de-DE"/>
          </a:p>
        </p:txBody>
      </p:sp>
    </p:spTree>
    <p:extLst>
      <p:ext uri="{BB962C8B-B14F-4D97-AF65-F5344CB8AC3E}">
        <p14:creationId xmlns:p14="http://schemas.microsoft.com/office/powerpoint/2010/main" val="363438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94500" y="396875"/>
            <a:ext cx="2057400" cy="53975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2300" y="396875"/>
            <a:ext cx="6019800" cy="53975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1FC29D0E-DC11-4556-AEF5-C3E0D507CB42}"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A81F0CA-218F-4E06-B931-7CFC102F6EB9}" type="datetime4">
              <a:rPr lang="de-DE" altLang="de-DE" smtClean="0"/>
              <a:t>18. Februar 2025</a:t>
            </a:fld>
            <a:endParaRPr lang="de-DE" altLang="de-DE"/>
          </a:p>
        </p:txBody>
      </p:sp>
    </p:spTree>
    <p:extLst>
      <p:ext uri="{BB962C8B-B14F-4D97-AF65-F5344CB8AC3E}">
        <p14:creationId xmlns:p14="http://schemas.microsoft.com/office/powerpoint/2010/main" val="31746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DC8927E2-E660-4982-9BE3-86DA6CF8CDF7}"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17215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ltLang="de-DE"/>
              <a:t>Fachbereich Integration und Arbeit</a:t>
            </a:r>
          </a:p>
        </p:txBody>
      </p:sp>
      <p:sp>
        <p:nvSpPr>
          <p:cNvPr id="5" name="Foliennummernplatzhalter 4"/>
          <p:cNvSpPr>
            <a:spLocks noGrp="1"/>
          </p:cNvSpPr>
          <p:nvPr>
            <p:ph type="sldNum" sz="quarter" idx="11"/>
          </p:nvPr>
        </p:nvSpPr>
        <p:spPr/>
        <p:txBody>
          <a:bodyPr/>
          <a:lstStyle>
            <a:lvl1pPr>
              <a:defRPr/>
            </a:lvl1pPr>
          </a:lstStyle>
          <a:p>
            <a:fld id="{B2D5E0CC-A1AC-407E-A74F-3BACC39809FE}" type="slidenum">
              <a:rPr lang="de-DE" altLang="de-DE"/>
              <a:pPr/>
              <a:t>‹Nr.›</a:t>
            </a:fld>
            <a:endParaRPr lang="de-DE" altLang="de-DE"/>
          </a:p>
        </p:txBody>
      </p:sp>
      <p:sp>
        <p:nvSpPr>
          <p:cNvPr id="6" name="Datumsplatzhalter 5"/>
          <p:cNvSpPr>
            <a:spLocks noGrp="1"/>
          </p:cNvSpPr>
          <p:nvPr>
            <p:ph type="dt" sz="half" idx="12"/>
          </p:nvPr>
        </p:nvSpPr>
        <p:spPr/>
        <p:txBody>
          <a:bodyPr/>
          <a:lstStyle>
            <a:lvl1pPr>
              <a:defRPr/>
            </a:lvl1pPr>
          </a:lstStyle>
          <a:p>
            <a:fld id="{110B7F5D-C333-4D2C-AD20-7AEB43EB6D90}" type="datetime4">
              <a:rPr lang="de-DE" altLang="de-DE" smtClean="0"/>
              <a:t>18. Februar 2025</a:t>
            </a:fld>
            <a:endParaRPr lang="de-DE" altLang="de-DE"/>
          </a:p>
        </p:txBody>
      </p:sp>
    </p:spTree>
    <p:extLst>
      <p:ext uri="{BB962C8B-B14F-4D97-AF65-F5344CB8AC3E}">
        <p14:creationId xmlns:p14="http://schemas.microsoft.com/office/powerpoint/2010/main" val="227962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2300" y="1268413"/>
            <a:ext cx="4038600" cy="4525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813300" y="1268413"/>
            <a:ext cx="4038600" cy="4525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53E585A8-077D-465D-8671-7CE098C2905D}"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5C292CB3-288F-45B8-AE4E-1E8FF71216BF}" type="datetime4">
              <a:rPr lang="de-DE" altLang="de-DE" smtClean="0"/>
              <a:t>18. Februar 2025</a:t>
            </a:fld>
            <a:endParaRPr lang="de-DE" altLang="de-DE"/>
          </a:p>
        </p:txBody>
      </p:sp>
    </p:spTree>
    <p:extLst>
      <p:ext uri="{BB962C8B-B14F-4D97-AF65-F5344CB8AC3E}">
        <p14:creationId xmlns:p14="http://schemas.microsoft.com/office/powerpoint/2010/main" val="399299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ltLang="de-DE"/>
              <a:t>Fachbereich Integration und Arbeit</a:t>
            </a:r>
          </a:p>
        </p:txBody>
      </p:sp>
      <p:sp>
        <p:nvSpPr>
          <p:cNvPr id="8" name="Foliennummernplatzhalter 7"/>
          <p:cNvSpPr>
            <a:spLocks noGrp="1"/>
          </p:cNvSpPr>
          <p:nvPr>
            <p:ph type="sldNum" sz="quarter" idx="11"/>
          </p:nvPr>
        </p:nvSpPr>
        <p:spPr/>
        <p:txBody>
          <a:bodyPr/>
          <a:lstStyle>
            <a:lvl1pPr>
              <a:defRPr/>
            </a:lvl1pPr>
          </a:lstStyle>
          <a:p>
            <a:fld id="{3F0E7D7A-9D41-4F0D-8FE9-F1FEEE4A2746}" type="slidenum">
              <a:rPr lang="de-DE" altLang="de-DE"/>
              <a:pPr/>
              <a:t>‹Nr.›</a:t>
            </a:fld>
            <a:endParaRPr lang="de-DE" altLang="de-DE"/>
          </a:p>
        </p:txBody>
      </p:sp>
      <p:sp>
        <p:nvSpPr>
          <p:cNvPr id="9" name="Datumsplatzhalter 8"/>
          <p:cNvSpPr>
            <a:spLocks noGrp="1"/>
          </p:cNvSpPr>
          <p:nvPr>
            <p:ph type="dt" sz="half" idx="12"/>
          </p:nvPr>
        </p:nvSpPr>
        <p:spPr/>
        <p:txBody>
          <a:bodyPr/>
          <a:lstStyle>
            <a:lvl1pPr>
              <a:defRPr/>
            </a:lvl1pPr>
          </a:lstStyle>
          <a:p>
            <a:fld id="{61C35719-F5E4-46CA-B454-6580830BEAA4}" type="datetime4">
              <a:rPr lang="de-DE" altLang="de-DE" smtClean="0"/>
              <a:t>18. Februar 2025</a:t>
            </a:fld>
            <a:endParaRPr lang="de-DE" altLang="de-DE"/>
          </a:p>
        </p:txBody>
      </p:sp>
    </p:spTree>
    <p:extLst>
      <p:ext uri="{BB962C8B-B14F-4D97-AF65-F5344CB8AC3E}">
        <p14:creationId xmlns:p14="http://schemas.microsoft.com/office/powerpoint/2010/main" val="294620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ltLang="de-DE"/>
              <a:t>Fachbereich Integration und Arbeit</a:t>
            </a:r>
          </a:p>
        </p:txBody>
      </p:sp>
      <p:sp>
        <p:nvSpPr>
          <p:cNvPr id="4" name="Foliennummernplatzhalter 3"/>
          <p:cNvSpPr>
            <a:spLocks noGrp="1"/>
          </p:cNvSpPr>
          <p:nvPr>
            <p:ph type="sldNum" sz="quarter" idx="11"/>
          </p:nvPr>
        </p:nvSpPr>
        <p:spPr/>
        <p:txBody>
          <a:bodyPr/>
          <a:lstStyle>
            <a:lvl1pPr>
              <a:defRPr/>
            </a:lvl1pPr>
          </a:lstStyle>
          <a:p>
            <a:fld id="{E4E0E9E3-D470-4B57-B5C3-ED862BB1D368}" type="slidenum">
              <a:rPr lang="de-DE" altLang="de-DE"/>
              <a:pPr/>
              <a:t>‹Nr.›</a:t>
            </a:fld>
            <a:endParaRPr lang="de-DE" altLang="de-DE"/>
          </a:p>
        </p:txBody>
      </p:sp>
      <p:sp>
        <p:nvSpPr>
          <p:cNvPr id="5" name="Datumsplatzhalter 4"/>
          <p:cNvSpPr>
            <a:spLocks noGrp="1"/>
          </p:cNvSpPr>
          <p:nvPr>
            <p:ph type="dt" sz="half" idx="12"/>
          </p:nvPr>
        </p:nvSpPr>
        <p:spPr/>
        <p:txBody>
          <a:bodyPr/>
          <a:lstStyle>
            <a:lvl1pPr>
              <a:defRPr/>
            </a:lvl1pPr>
          </a:lstStyle>
          <a:p>
            <a:fld id="{2CD79AA6-84EB-4D57-AAA2-B14379CB15C0}" type="datetime4">
              <a:rPr lang="de-DE" altLang="de-DE" smtClean="0"/>
              <a:t>18. Februar 2025</a:t>
            </a:fld>
            <a:endParaRPr lang="de-DE" altLang="de-DE"/>
          </a:p>
        </p:txBody>
      </p:sp>
    </p:spTree>
    <p:extLst>
      <p:ext uri="{BB962C8B-B14F-4D97-AF65-F5344CB8AC3E}">
        <p14:creationId xmlns:p14="http://schemas.microsoft.com/office/powerpoint/2010/main" val="16073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ltLang="de-DE"/>
              <a:t>Fachbereich Integration und Arbeit</a:t>
            </a:r>
          </a:p>
        </p:txBody>
      </p:sp>
      <p:sp>
        <p:nvSpPr>
          <p:cNvPr id="3" name="Foliennummernplatzhalter 2"/>
          <p:cNvSpPr>
            <a:spLocks noGrp="1"/>
          </p:cNvSpPr>
          <p:nvPr>
            <p:ph type="sldNum" sz="quarter" idx="11"/>
          </p:nvPr>
        </p:nvSpPr>
        <p:spPr/>
        <p:txBody>
          <a:bodyPr/>
          <a:lstStyle>
            <a:lvl1pPr>
              <a:defRPr/>
            </a:lvl1pPr>
          </a:lstStyle>
          <a:p>
            <a:fld id="{E6253B30-890E-4E18-A506-69A541B9AD4D}" type="slidenum">
              <a:rPr lang="de-DE" altLang="de-DE"/>
              <a:pPr/>
              <a:t>‹Nr.›</a:t>
            </a:fld>
            <a:endParaRPr lang="de-DE" altLang="de-DE"/>
          </a:p>
        </p:txBody>
      </p:sp>
      <p:sp>
        <p:nvSpPr>
          <p:cNvPr id="4" name="Datumsplatzhalter 3"/>
          <p:cNvSpPr>
            <a:spLocks noGrp="1"/>
          </p:cNvSpPr>
          <p:nvPr>
            <p:ph type="dt" sz="half" idx="12"/>
          </p:nvPr>
        </p:nvSpPr>
        <p:spPr/>
        <p:txBody>
          <a:bodyPr/>
          <a:lstStyle>
            <a:lvl1pPr>
              <a:defRPr/>
            </a:lvl1pPr>
          </a:lstStyle>
          <a:p>
            <a:fld id="{4597D0D8-9D5C-45AF-A312-83915AC82189}" type="datetime4">
              <a:rPr lang="de-DE" altLang="de-DE" smtClean="0"/>
              <a:t>18. Februar 2025</a:t>
            </a:fld>
            <a:endParaRPr lang="de-DE" altLang="de-DE"/>
          </a:p>
        </p:txBody>
      </p:sp>
    </p:spTree>
    <p:extLst>
      <p:ext uri="{BB962C8B-B14F-4D97-AF65-F5344CB8AC3E}">
        <p14:creationId xmlns:p14="http://schemas.microsoft.com/office/powerpoint/2010/main" val="376704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71AE0166-E583-4380-B647-E39551516276}"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513A3514-0CA8-4C28-BB81-FF3B0A622B11}" type="datetime4">
              <a:rPr lang="de-DE" altLang="de-DE" smtClean="0"/>
              <a:t>18. Februar 2025</a:t>
            </a:fld>
            <a:endParaRPr lang="de-DE" altLang="de-DE"/>
          </a:p>
        </p:txBody>
      </p:sp>
    </p:spTree>
    <p:extLst>
      <p:ext uri="{BB962C8B-B14F-4D97-AF65-F5344CB8AC3E}">
        <p14:creationId xmlns:p14="http://schemas.microsoft.com/office/powerpoint/2010/main" val="153081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ltLang="de-DE"/>
              <a:t>Fachbereich Integration und Arbeit</a:t>
            </a:r>
          </a:p>
        </p:txBody>
      </p:sp>
      <p:sp>
        <p:nvSpPr>
          <p:cNvPr id="6" name="Foliennummernplatzhalter 5"/>
          <p:cNvSpPr>
            <a:spLocks noGrp="1"/>
          </p:cNvSpPr>
          <p:nvPr>
            <p:ph type="sldNum" sz="quarter" idx="11"/>
          </p:nvPr>
        </p:nvSpPr>
        <p:spPr/>
        <p:txBody>
          <a:bodyPr/>
          <a:lstStyle>
            <a:lvl1pPr>
              <a:defRPr/>
            </a:lvl1pPr>
          </a:lstStyle>
          <a:p>
            <a:fld id="{979D4280-0A7D-46FF-9257-DACAF438588C}" type="slidenum">
              <a:rPr lang="de-DE" altLang="de-DE"/>
              <a:pPr/>
              <a:t>‹Nr.›</a:t>
            </a:fld>
            <a:endParaRPr lang="de-DE" altLang="de-DE"/>
          </a:p>
        </p:txBody>
      </p:sp>
      <p:sp>
        <p:nvSpPr>
          <p:cNvPr id="7" name="Datumsplatzhalter 6"/>
          <p:cNvSpPr>
            <a:spLocks noGrp="1"/>
          </p:cNvSpPr>
          <p:nvPr>
            <p:ph type="dt" sz="half" idx="12"/>
          </p:nvPr>
        </p:nvSpPr>
        <p:spPr/>
        <p:txBody>
          <a:bodyPr/>
          <a:lstStyle>
            <a:lvl1pPr>
              <a:defRPr/>
            </a:lvl1pPr>
          </a:lstStyle>
          <a:p>
            <a:fld id="{792C5815-20B2-4A70-A790-5C0D9C0EF715}" type="datetime4">
              <a:rPr lang="de-DE" altLang="de-DE" smtClean="0"/>
              <a:t>18. Februar 2025</a:t>
            </a:fld>
            <a:endParaRPr lang="de-DE" altLang="de-DE"/>
          </a:p>
        </p:txBody>
      </p:sp>
    </p:spTree>
    <p:extLst>
      <p:ext uri="{BB962C8B-B14F-4D97-AF65-F5344CB8AC3E}">
        <p14:creationId xmlns:p14="http://schemas.microsoft.com/office/powerpoint/2010/main" val="87930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p:nvSpPr>
        <p:spPr bwMode="auto">
          <a:xfrm>
            <a:off x="0" y="1079500"/>
            <a:ext cx="115888" cy="5256213"/>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de-DE"/>
          </a:p>
        </p:txBody>
      </p:sp>
      <p:sp>
        <p:nvSpPr>
          <p:cNvPr id="1040" name="Rectangle 16"/>
          <p:cNvSpPr>
            <a:spLocks noChangeArrowheads="1"/>
          </p:cNvSpPr>
          <p:nvPr/>
        </p:nvSpPr>
        <p:spPr bwMode="auto">
          <a:xfrm>
            <a:off x="-15875" y="6281738"/>
            <a:ext cx="9159875" cy="576262"/>
          </a:xfrm>
          <a:prstGeom prst="rect">
            <a:avLst/>
          </a:prstGeom>
          <a:solidFill>
            <a:srgbClr val="2D61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6" name="Rectangle 2"/>
          <p:cNvSpPr>
            <a:spLocks noGrp="1" noChangeArrowheads="1"/>
          </p:cNvSpPr>
          <p:nvPr>
            <p:ph type="title"/>
          </p:nvPr>
        </p:nvSpPr>
        <p:spPr bwMode="auto">
          <a:xfrm>
            <a:off x="622300" y="396875"/>
            <a:ext cx="6911975"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622300" y="12684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9" name="Rectangle 5"/>
          <p:cNvSpPr>
            <a:spLocks noGrp="1" noChangeArrowheads="1"/>
          </p:cNvSpPr>
          <p:nvPr>
            <p:ph type="ftr" sz="quarter" idx="3"/>
          </p:nvPr>
        </p:nvSpPr>
        <p:spPr bwMode="auto">
          <a:xfrm>
            <a:off x="622300" y="6308725"/>
            <a:ext cx="544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defRPr sz="1600">
                <a:solidFill>
                  <a:schemeClr val="bg1"/>
                </a:solidFill>
              </a:defRPr>
            </a:lvl1pPr>
          </a:lstStyle>
          <a:p>
            <a:r>
              <a:rPr lang="de-DE" altLang="de-DE"/>
              <a:t>Fachbereich Integration und Arbeit</a:t>
            </a:r>
          </a:p>
        </p:txBody>
      </p:sp>
      <p:sp>
        <p:nvSpPr>
          <p:cNvPr id="1030" name="Rectangle 6"/>
          <p:cNvSpPr>
            <a:spLocks noGrp="1" noChangeArrowheads="1"/>
          </p:cNvSpPr>
          <p:nvPr>
            <p:ph type="sldNum" sz="quarter" idx="4"/>
          </p:nvPr>
        </p:nvSpPr>
        <p:spPr bwMode="auto">
          <a:xfrm>
            <a:off x="185738" y="615950"/>
            <a:ext cx="287337" cy="287338"/>
          </a:xfrm>
          <a:prstGeom prst="rect">
            <a:avLst/>
          </a:prstGeom>
          <a:solidFill>
            <a:srgbClr val="2D61B0"/>
          </a:solidFill>
          <a:ln w="12700">
            <a:solidFill>
              <a:srgbClr val="A9BFD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ctr">
              <a:defRPr sz="1400">
                <a:solidFill>
                  <a:schemeClr val="bg1"/>
                </a:solidFill>
              </a:defRPr>
            </a:lvl1pPr>
          </a:lstStyle>
          <a:p>
            <a:fld id="{8A7D6917-DDED-43CD-9A2A-4B3AF64C5CCD}" type="slidenum">
              <a:rPr lang="de-DE" altLang="de-DE"/>
              <a:pPr/>
              <a:t>‹Nr.›</a:t>
            </a:fld>
            <a:endParaRPr lang="de-DE" altLang="de-DE"/>
          </a:p>
        </p:txBody>
      </p:sp>
      <p:sp>
        <p:nvSpPr>
          <p:cNvPr id="1032" name="Line 8"/>
          <p:cNvSpPr>
            <a:spLocks noChangeShapeType="1"/>
          </p:cNvSpPr>
          <p:nvPr/>
        </p:nvSpPr>
        <p:spPr bwMode="auto">
          <a:xfrm>
            <a:off x="0" y="6621463"/>
            <a:ext cx="9155113"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endParaRPr lang="de-DE"/>
          </a:p>
        </p:txBody>
      </p:sp>
      <p:pic>
        <p:nvPicPr>
          <p:cNvPr id="1042" name="Picture 18" descr="Lkr-Logo_24x22mm_s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1013" y="157163"/>
            <a:ext cx="814387" cy="868362"/>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4"/>
          <p:cNvSpPr>
            <a:spLocks noGrp="1" noChangeArrowheads="1"/>
          </p:cNvSpPr>
          <p:nvPr>
            <p:ph type="dt" sz="half" idx="2"/>
          </p:nvPr>
        </p:nvSpPr>
        <p:spPr bwMode="auto">
          <a:xfrm>
            <a:off x="7334250" y="6634163"/>
            <a:ext cx="155892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36000" bIns="36000" numCol="1" anchor="t" anchorCtr="0" compatLnSpc="1">
            <a:prstTxWarp prst="textNoShape">
              <a:avLst/>
            </a:prstTxWarp>
          </a:bodyPr>
          <a:lstStyle>
            <a:lvl1pPr algn="r">
              <a:defRPr sz="1000">
                <a:solidFill>
                  <a:schemeClr val="bg1"/>
                </a:solidFill>
              </a:defRPr>
            </a:lvl1pPr>
          </a:lstStyle>
          <a:p>
            <a:fld id="{94F44A87-2B2F-493B-A37B-6FB698794E18}" type="datetime4">
              <a:rPr lang="de-DE" altLang="de-DE" smtClean="0"/>
              <a:t>18. Februar 2025</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2400" b="1" kern="1200">
          <a:solidFill>
            <a:srgbClr val="2D61B0"/>
          </a:solidFill>
          <a:latin typeface="+mj-lt"/>
          <a:ea typeface="+mj-ea"/>
          <a:cs typeface="+mj-cs"/>
        </a:defRPr>
      </a:lvl1pPr>
      <a:lvl2pPr algn="l" rtl="0" eaLnBrk="1" fontAlgn="base" hangingPunct="1">
        <a:spcBef>
          <a:spcPct val="0"/>
        </a:spcBef>
        <a:spcAft>
          <a:spcPct val="0"/>
        </a:spcAft>
        <a:defRPr sz="3200" b="1">
          <a:solidFill>
            <a:srgbClr val="2D61B0"/>
          </a:solidFill>
          <a:latin typeface="Arial" panose="020B0604020202020204" pitchFamily="34" charset="0"/>
        </a:defRPr>
      </a:lvl2pPr>
      <a:lvl3pPr algn="l" rtl="0" eaLnBrk="1" fontAlgn="base" hangingPunct="1">
        <a:spcBef>
          <a:spcPct val="0"/>
        </a:spcBef>
        <a:spcAft>
          <a:spcPct val="0"/>
        </a:spcAft>
        <a:defRPr sz="3200" b="1">
          <a:solidFill>
            <a:srgbClr val="2D61B0"/>
          </a:solidFill>
          <a:latin typeface="Arial" panose="020B0604020202020204" pitchFamily="34" charset="0"/>
        </a:defRPr>
      </a:lvl3pPr>
      <a:lvl4pPr algn="l" rtl="0" eaLnBrk="1" fontAlgn="base" hangingPunct="1">
        <a:spcBef>
          <a:spcPct val="0"/>
        </a:spcBef>
        <a:spcAft>
          <a:spcPct val="0"/>
        </a:spcAft>
        <a:defRPr sz="3200" b="1">
          <a:solidFill>
            <a:srgbClr val="2D61B0"/>
          </a:solidFill>
          <a:latin typeface="Arial" panose="020B0604020202020204" pitchFamily="34" charset="0"/>
        </a:defRPr>
      </a:lvl4pPr>
      <a:lvl5pPr algn="l" rtl="0" eaLnBrk="1" fontAlgn="base" hangingPunct="1">
        <a:spcBef>
          <a:spcPct val="0"/>
        </a:spcBef>
        <a:spcAft>
          <a:spcPct val="0"/>
        </a:spcAft>
        <a:defRPr sz="3200" b="1">
          <a:solidFill>
            <a:srgbClr val="2D61B0"/>
          </a:solidFill>
          <a:latin typeface="Arial" panose="020B0604020202020204" pitchFamily="34" charset="0"/>
        </a:defRPr>
      </a:lvl5pPr>
      <a:lvl6pPr marL="457200" algn="l" rtl="0" eaLnBrk="1" fontAlgn="base" hangingPunct="1">
        <a:spcBef>
          <a:spcPct val="0"/>
        </a:spcBef>
        <a:spcAft>
          <a:spcPct val="0"/>
        </a:spcAft>
        <a:defRPr sz="3200" b="1">
          <a:solidFill>
            <a:srgbClr val="2D61B0"/>
          </a:solidFill>
          <a:latin typeface="Arial" panose="020B0604020202020204" pitchFamily="34" charset="0"/>
        </a:defRPr>
      </a:lvl6pPr>
      <a:lvl7pPr marL="914400" algn="l" rtl="0" eaLnBrk="1" fontAlgn="base" hangingPunct="1">
        <a:spcBef>
          <a:spcPct val="0"/>
        </a:spcBef>
        <a:spcAft>
          <a:spcPct val="0"/>
        </a:spcAft>
        <a:defRPr sz="3200" b="1">
          <a:solidFill>
            <a:srgbClr val="2D61B0"/>
          </a:solidFill>
          <a:latin typeface="Arial" panose="020B0604020202020204" pitchFamily="34" charset="0"/>
        </a:defRPr>
      </a:lvl7pPr>
      <a:lvl8pPr marL="1371600" algn="l" rtl="0" eaLnBrk="1" fontAlgn="base" hangingPunct="1">
        <a:spcBef>
          <a:spcPct val="0"/>
        </a:spcBef>
        <a:spcAft>
          <a:spcPct val="0"/>
        </a:spcAft>
        <a:defRPr sz="3200" b="1">
          <a:solidFill>
            <a:srgbClr val="2D61B0"/>
          </a:solidFill>
          <a:latin typeface="Arial" panose="020B0604020202020204" pitchFamily="34" charset="0"/>
        </a:defRPr>
      </a:lvl8pPr>
      <a:lvl9pPr marL="1828800" algn="l" rtl="0" eaLnBrk="1" fontAlgn="base" hangingPunct="1">
        <a:spcBef>
          <a:spcPct val="0"/>
        </a:spcBef>
        <a:spcAft>
          <a:spcPct val="0"/>
        </a:spcAft>
        <a:defRPr sz="3200" b="1">
          <a:solidFill>
            <a:srgbClr val="2D61B0"/>
          </a:solidFill>
          <a:latin typeface="Arial" panose="020B0604020202020204" pitchFamily="34" charset="0"/>
        </a:defRPr>
      </a:lvl9pPr>
    </p:titleStyle>
    <p:bodyStyle>
      <a:lvl1pPr marL="431800" indent="-342900" algn="l" rtl="0" eaLnBrk="1" fontAlgn="base" hangingPunct="1">
        <a:spcBef>
          <a:spcPct val="20000"/>
        </a:spcBef>
        <a:spcAft>
          <a:spcPct val="0"/>
        </a:spcAft>
        <a:buClr>
          <a:srgbClr val="2D61B0"/>
        </a:buClr>
        <a:buFont typeface="Wingdings" panose="05000000000000000000" pitchFamily="2" charset="2"/>
        <a:buChar char="§"/>
        <a:defRPr sz="2000" b="1" kern="1200">
          <a:solidFill>
            <a:srgbClr val="2D61B0"/>
          </a:solidFill>
          <a:latin typeface="+mn-lt"/>
          <a:ea typeface="+mn-ea"/>
          <a:cs typeface="+mn-cs"/>
        </a:defRPr>
      </a:lvl1pPr>
      <a:lvl2pPr marL="808038" indent="-268288" algn="l" rtl="0" eaLnBrk="1" fontAlgn="base" hangingPunct="1">
        <a:spcBef>
          <a:spcPct val="20000"/>
        </a:spcBef>
        <a:spcAft>
          <a:spcPct val="0"/>
        </a:spcAft>
        <a:buClr>
          <a:srgbClr val="0066CC"/>
        </a:buClr>
        <a:buFont typeface="Wingdings" panose="05000000000000000000" pitchFamily="2" charset="2"/>
        <a:buChar char="§"/>
        <a:defRPr sz="1800" b="1" kern="1200">
          <a:solidFill>
            <a:srgbClr val="2D61B0"/>
          </a:solidFill>
          <a:latin typeface="+mn-lt"/>
          <a:ea typeface="+mn-ea"/>
          <a:cs typeface="+mn-cs"/>
        </a:defRPr>
      </a:lvl2pPr>
      <a:lvl3pPr marL="1216025" indent="-228600" algn="l" rtl="0" eaLnBrk="1" fontAlgn="base" hangingPunct="1">
        <a:spcBef>
          <a:spcPct val="20000"/>
        </a:spcBef>
        <a:spcAft>
          <a:spcPct val="0"/>
        </a:spcAft>
        <a:buClr>
          <a:srgbClr val="0066CC"/>
        </a:buClr>
        <a:buFont typeface="Wingdings" panose="05000000000000000000" pitchFamily="2" charset="2"/>
        <a:buChar char="§"/>
        <a:defRPr sz="1600" b="1" kern="1200">
          <a:solidFill>
            <a:srgbClr val="2D61B0"/>
          </a:solidFill>
          <a:latin typeface="+mn-lt"/>
          <a:ea typeface="+mn-ea"/>
          <a:cs typeface="+mn-cs"/>
        </a:defRPr>
      </a:lvl3pPr>
      <a:lvl4pPr marL="1624013" indent="-228600" algn="l" rtl="0" eaLnBrk="1" fontAlgn="base" hangingPunct="1">
        <a:spcBef>
          <a:spcPct val="20000"/>
        </a:spcBef>
        <a:spcAft>
          <a:spcPct val="0"/>
        </a:spcAft>
        <a:buClr>
          <a:srgbClr val="0066CC"/>
        </a:buClr>
        <a:buFont typeface="Wingdings" panose="05000000000000000000" pitchFamily="2" charset="2"/>
        <a:buChar char="§"/>
        <a:defRPr sz="1400" b="1" kern="1200">
          <a:solidFill>
            <a:srgbClr val="2D61B0"/>
          </a:solidFill>
          <a:latin typeface="+mn-lt"/>
          <a:ea typeface="+mn-ea"/>
          <a:cs typeface="+mn-cs"/>
        </a:defRPr>
      </a:lvl4pPr>
      <a:lvl5pPr marL="2057400" indent="-228600" algn="l" rtl="0" eaLnBrk="1" fontAlgn="base" hangingPunct="1">
        <a:spcBef>
          <a:spcPct val="20000"/>
        </a:spcBef>
        <a:spcAft>
          <a:spcPct val="0"/>
        </a:spcAft>
        <a:buClr>
          <a:srgbClr val="0066CC"/>
        </a:buClr>
        <a:buFont typeface="Wingdings" panose="05000000000000000000" pitchFamily="2" charset="2"/>
        <a:buChar char="§"/>
        <a:defRPr sz="1200" kern="1200">
          <a:solidFill>
            <a:srgbClr val="2D61B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FBFJS@marburg-biedenkopf.de" TargetMode="External"/><Relationship Id="rId2" Type="http://schemas.openxmlformats.org/officeDocument/2006/relationships/hyperlink" Target="mailto:zentrale-jugendhilfedienste@marburg-stadt.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bmwsb.bund.de/SharedDocs/kurzmeldungen/Webs/BMWSB/DE/2024/07/Wohngeld-Kurzinfo.html"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FBFJS@marburg-biedenkopf.de" TargetMode="External"/><Relationship Id="rId2" Type="http://schemas.openxmlformats.org/officeDocument/2006/relationships/hyperlink" Target="mailto:zentrale-jugendhilfedienste@marburg-stadt.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marburg.de/portal/seiten/servicestelle-fuer-soziales-900003376-23001.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der-paritaetische.de/fileadmin/user_upload/Publikationen/doc/broschuere_MBE_familienleistungen_2020__.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 Target="slide61.xml"/><Relationship Id="rId13" Type="http://schemas.openxmlformats.org/officeDocument/2006/relationships/slide" Target="slide71.xml"/><Relationship Id="rId18" Type="http://schemas.openxmlformats.org/officeDocument/2006/relationships/slide" Target="slide81.xml"/><Relationship Id="rId3" Type="http://schemas.openxmlformats.org/officeDocument/2006/relationships/slide" Target="slide47.xml"/><Relationship Id="rId7" Type="http://schemas.openxmlformats.org/officeDocument/2006/relationships/slide" Target="slide59.xml"/><Relationship Id="rId12" Type="http://schemas.openxmlformats.org/officeDocument/2006/relationships/slide" Target="slide69.xml"/><Relationship Id="rId17" Type="http://schemas.openxmlformats.org/officeDocument/2006/relationships/slide" Target="slide79.xml"/><Relationship Id="rId2" Type="http://schemas.openxmlformats.org/officeDocument/2006/relationships/slide" Target="slide45.xml"/><Relationship Id="rId16"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57.xml"/><Relationship Id="rId11" Type="http://schemas.openxmlformats.org/officeDocument/2006/relationships/slide" Target="slide67.xml"/><Relationship Id="rId5" Type="http://schemas.openxmlformats.org/officeDocument/2006/relationships/slide" Target="slide55.xml"/><Relationship Id="rId15" Type="http://schemas.openxmlformats.org/officeDocument/2006/relationships/slide" Target="slide75.xml"/><Relationship Id="rId10" Type="http://schemas.openxmlformats.org/officeDocument/2006/relationships/slide" Target="slide65.xml"/><Relationship Id="rId19" Type="http://schemas.openxmlformats.org/officeDocument/2006/relationships/slide" Target="slide44.xml"/><Relationship Id="rId4" Type="http://schemas.openxmlformats.org/officeDocument/2006/relationships/slide" Target="slide49.xml"/><Relationship Id="rId9" Type="http://schemas.openxmlformats.org/officeDocument/2006/relationships/slide" Target="slide63.xml"/><Relationship Id="rId14" Type="http://schemas.openxmlformats.org/officeDocument/2006/relationships/slide" Target="slide73.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mfsfj.de/bmfsfj/themen/familie/familienleistungen/unterhaltsvorschuss/unterhaltsvorschuss-73558" TargetMode="External"/><Relationship Id="rId2" Type="http://schemas.openxmlformats.org/officeDocument/2006/relationships/hyperlink" Target="https://www.arbeitsagentur.de/familie-und-kinder" TargetMode="External"/><Relationship Id="rId1" Type="http://schemas.openxmlformats.org/officeDocument/2006/relationships/slideLayout" Target="../slideLayouts/slideLayout2.xml"/><Relationship Id="rId5" Type="http://schemas.openxmlformats.org/officeDocument/2006/relationships/hyperlink" Target="https://www.smart-rechner.de/kinderzuschlag/rechner.php" TargetMode="External"/><Relationship Id="rId4" Type="http://schemas.openxmlformats.org/officeDocument/2006/relationships/hyperlink" Target="https://www.biallo.de/vergleiche/soziales/wohngeld/nc/"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smart-rechner.de/kinderzuschlag/rechner.php" TargetMode="External"/><Relationship Id="rId2" Type="http://schemas.openxmlformats.org/officeDocument/2006/relationships/hyperlink" Target="https://www.biallo.de/vergleiche/soziales/wohngeld/n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mailto:plettenbergt@marburg-biedenkopf.de"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2300" y="2212757"/>
            <a:ext cx="7772400" cy="1470025"/>
          </a:xfrm>
        </p:spPr>
        <p:txBody>
          <a:bodyPr/>
          <a:lstStyle/>
          <a:p>
            <a:r>
              <a:rPr lang="de-DE" dirty="0"/>
              <a:t>Und Arbeit lohnt sich doch! </a:t>
            </a:r>
            <a:br>
              <a:rPr lang="de-DE" dirty="0"/>
            </a:br>
            <a:endParaRPr lang="de-DE" sz="2400" dirty="0"/>
          </a:p>
        </p:txBody>
      </p:sp>
      <p:sp>
        <p:nvSpPr>
          <p:cNvPr id="3" name="Untertitel 2"/>
          <p:cNvSpPr>
            <a:spLocks noGrp="1"/>
          </p:cNvSpPr>
          <p:nvPr>
            <p:ph type="subTitle" idx="1"/>
          </p:nvPr>
        </p:nvSpPr>
        <p:spPr>
          <a:xfrm>
            <a:off x="1371600" y="3839945"/>
            <a:ext cx="6400800" cy="1752600"/>
          </a:xfrm>
        </p:spPr>
        <p:txBody>
          <a:bodyPr/>
          <a:lstStyle/>
          <a:p>
            <a:r>
              <a:rPr lang="de-DE" dirty="0"/>
              <a:t>Stand 18. Februar 2025 </a:t>
            </a:r>
          </a:p>
        </p:txBody>
      </p:sp>
      <p:sp>
        <p:nvSpPr>
          <p:cNvPr id="4" name="Datumsplatzhalter 3"/>
          <p:cNvSpPr>
            <a:spLocks noGrp="1"/>
          </p:cNvSpPr>
          <p:nvPr>
            <p:ph type="dt" sz="half" idx="2"/>
          </p:nvPr>
        </p:nvSpPr>
        <p:spPr/>
        <p:txBody>
          <a:bodyPr/>
          <a:lstStyle/>
          <a:p>
            <a:fld id="{3406619E-3032-479A-9149-6A66F2EB5225}" type="datetime4">
              <a:rPr lang="de-DE" altLang="de-DE" smtClean="0"/>
              <a:t>18. Februar 2025</a:t>
            </a:fld>
            <a:endParaRPr lang="de-DE" altLang="de-DE"/>
          </a:p>
        </p:txBody>
      </p:sp>
      <p:sp>
        <p:nvSpPr>
          <p:cNvPr id="5" name="Fußzeilenplatzhalter 4"/>
          <p:cNvSpPr>
            <a:spLocks noGrp="1"/>
          </p:cNvSpPr>
          <p:nvPr>
            <p:ph type="ftr" sz="quarter" idx="3"/>
          </p:nvPr>
        </p:nvSpPr>
        <p:spPr/>
        <p:txBody>
          <a:bodyPr/>
          <a:lstStyle/>
          <a:p>
            <a:r>
              <a:rPr lang="de-DE" altLang="de-DE"/>
              <a:t>Fachbereich Integration und Arbeit</a:t>
            </a:r>
          </a:p>
        </p:txBody>
      </p:sp>
      <p:pic>
        <p:nvPicPr>
          <p:cNvPr id="6" name="Grafik 5"/>
          <p:cNvPicPr>
            <a:picLocks noChangeAspect="1"/>
          </p:cNvPicPr>
          <p:nvPr/>
        </p:nvPicPr>
        <p:blipFill>
          <a:blip r:embed="rId2"/>
          <a:stretch>
            <a:fillRect/>
          </a:stretch>
        </p:blipFill>
        <p:spPr>
          <a:xfrm>
            <a:off x="5071621" y="5051761"/>
            <a:ext cx="3554854" cy="1099801"/>
          </a:xfrm>
          <a:prstGeom prst="rect">
            <a:avLst/>
          </a:prstGeom>
        </p:spPr>
      </p:pic>
    </p:spTree>
    <p:extLst>
      <p:ext uri="{BB962C8B-B14F-4D97-AF65-F5344CB8AC3E}">
        <p14:creationId xmlns:p14="http://schemas.microsoft.com/office/powerpoint/2010/main" val="383648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6D7B4-4621-4C38-B74B-266822103C2E}"/>
              </a:ext>
            </a:extLst>
          </p:cNvPr>
          <p:cNvSpPr>
            <a:spLocks noGrp="1"/>
          </p:cNvSpPr>
          <p:nvPr>
            <p:ph type="title"/>
          </p:nvPr>
        </p:nvSpPr>
        <p:spPr/>
        <p:txBody>
          <a:bodyPr/>
          <a:lstStyle/>
          <a:p>
            <a:r>
              <a:rPr lang="de-DE" dirty="0"/>
              <a:t>§ 12 a SGB II Vorrangige Leistungen</a:t>
            </a:r>
          </a:p>
        </p:txBody>
      </p:sp>
      <p:sp>
        <p:nvSpPr>
          <p:cNvPr id="3" name="Inhaltsplatzhalter 2">
            <a:extLst>
              <a:ext uri="{FF2B5EF4-FFF2-40B4-BE49-F238E27FC236}">
                <a16:creationId xmlns:a16="http://schemas.microsoft.com/office/drawing/2014/main" id="{BF533346-D8FC-414D-8B33-5E7B3DCBD6B6}"/>
              </a:ext>
            </a:extLst>
          </p:cNvPr>
          <p:cNvSpPr>
            <a:spLocks noGrp="1"/>
          </p:cNvSpPr>
          <p:nvPr>
            <p:ph idx="1"/>
          </p:nvPr>
        </p:nvSpPr>
        <p:spPr/>
        <p:txBody>
          <a:bodyPr/>
          <a:lstStyle/>
          <a:p>
            <a:pPr marL="88900" indent="0">
              <a:buNone/>
            </a:pPr>
            <a:r>
              <a:rPr lang="de-DE" sz="1400" dirty="0"/>
              <a:t>§ 12a Vorrangige Leistungen</a:t>
            </a:r>
          </a:p>
          <a:p>
            <a:pPr marL="88900" indent="0">
              <a:buNone/>
            </a:pPr>
            <a:r>
              <a:rPr lang="de-DE" sz="1400" dirty="0"/>
              <a:t>Leistungsberechtigte sind verpflichtet, Sozialleistungen anderer Träger in Anspruch zu nehmen und die dafür erforderlichen Anträge zu stellen, sofern dies zur Vermeidung, Beseitigung, Verkürzung oder Verminderung der Hilfebedürftigkeit erforderlich ist. </a:t>
            </a:r>
          </a:p>
          <a:p>
            <a:pPr marL="88900" indent="0">
              <a:buNone/>
            </a:pPr>
            <a:r>
              <a:rPr lang="de-DE" sz="1400" dirty="0"/>
              <a:t>Abweichend von Satz 1 sind Leistungsberechtigte nicht verpflichtet,</a:t>
            </a:r>
          </a:p>
          <a:p>
            <a:pPr marL="465138" lvl="1" indent="0">
              <a:buNone/>
            </a:pPr>
            <a:r>
              <a:rPr lang="de-DE" sz="1400" dirty="0"/>
              <a:t>1. bis zur Vollendung des 63. Lebensjahres eine Rente wegen Alters vorzeitig in Anspruch zu nehmen oder</a:t>
            </a:r>
          </a:p>
          <a:p>
            <a:pPr marL="465138" lvl="1" indent="0">
              <a:buNone/>
            </a:pPr>
            <a:r>
              <a:rPr lang="de-DE" sz="1400" dirty="0"/>
              <a:t>2. Wohngeld nach dem Wohngeldgesetz oder Kinderzuschlag nach dem Bundeskindergeldgesetz in Anspruch zu nehmen, wenn dadurch nicht die Hilfebedürftigkeit aller Mitglieder der Bedarfsgemeinschaft für einen zusammenhängenden Zeitraum von mindestens drei Monaten beseitigt würde.</a:t>
            </a:r>
          </a:p>
          <a:p>
            <a:pPr marL="88900" indent="0">
              <a:buNone/>
            </a:pPr>
            <a:r>
              <a:rPr lang="de-DE" sz="1400" dirty="0"/>
              <a:t>Für die Zeit vom 1. Januar 2023 bis zum Ablauf des 31. Dezember 2026 findet Satz 2 Nummer 1 mit der Maßgabe Anwendung, dass Leistungsberechtigte nicht verpflichtet sind, eine Rente wegen Alters vorzeitig in Anspruch zu nehmen.</a:t>
            </a:r>
          </a:p>
        </p:txBody>
      </p:sp>
      <p:sp>
        <p:nvSpPr>
          <p:cNvPr id="4" name="Fußzeilenplatzhalter 3">
            <a:extLst>
              <a:ext uri="{FF2B5EF4-FFF2-40B4-BE49-F238E27FC236}">
                <a16:creationId xmlns:a16="http://schemas.microsoft.com/office/drawing/2014/main" id="{DBA1B44A-6B6D-439E-B7FF-5273B1F7A7E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16F3A772-9B58-422D-8E4D-CC3258EDC9C2}"/>
              </a:ext>
            </a:extLst>
          </p:cNvPr>
          <p:cNvSpPr>
            <a:spLocks noGrp="1"/>
          </p:cNvSpPr>
          <p:nvPr>
            <p:ph type="sldNum" sz="quarter" idx="11"/>
          </p:nvPr>
        </p:nvSpPr>
        <p:spPr/>
        <p:txBody>
          <a:bodyPr/>
          <a:lstStyle/>
          <a:p>
            <a:fld id="{DC8927E2-E660-4982-9BE3-86DA6CF8CDF7}" type="slidenum">
              <a:rPr lang="de-DE" altLang="de-DE" smtClean="0"/>
              <a:pPr/>
              <a:t>10</a:t>
            </a:fld>
            <a:endParaRPr lang="de-DE" altLang="de-DE"/>
          </a:p>
        </p:txBody>
      </p:sp>
      <p:sp>
        <p:nvSpPr>
          <p:cNvPr id="6" name="Datumsplatzhalter 5">
            <a:extLst>
              <a:ext uri="{FF2B5EF4-FFF2-40B4-BE49-F238E27FC236}">
                <a16:creationId xmlns:a16="http://schemas.microsoft.com/office/drawing/2014/main" id="{5AE5D6AD-C0AC-4027-9224-D092A0DC5DF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578765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21840-0FDF-4B08-BC6F-C6BC67668E8E}"/>
              </a:ext>
            </a:extLst>
          </p:cNvPr>
          <p:cNvSpPr>
            <a:spLocks noGrp="1"/>
          </p:cNvSpPr>
          <p:nvPr>
            <p:ph type="title"/>
          </p:nvPr>
        </p:nvSpPr>
        <p:spPr/>
        <p:txBody>
          <a:bodyPr/>
          <a:lstStyle/>
          <a:p>
            <a:r>
              <a:rPr lang="de-DE" u="sng" dirty="0"/>
              <a:t>Vorrangige Sozialleistungen</a:t>
            </a:r>
          </a:p>
        </p:txBody>
      </p:sp>
      <p:sp>
        <p:nvSpPr>
          <p:cNvPr id="3" name="Inhaltsplatzhalter 2">
            <a:extLst>
              <a:ext uri="{FF2B5EF4-FFF2-40B4-BE49-F238E27FC236}">
                <a16:creationId xmlns:a16="http://schemas.microsoft.com/office/drawing/2014/main" id="{B56E3C45-8D58-42D2-BC10-FC6FF11093F8}"/>
              </a:ext>
            </a:extLst>
          </p:cNvPr>
          <p:cNvSpPr>
            <a:spLocks noGrp="1"/>
          </p:cNvSpPr>
          <p:nvPr>
            <p:ph idx="1"/>
          </p:nvPr>
        </p:nvSpPr>
        <p:spPr/>
        <p:txBody>
          <a:bodyPr/>
          <a:lstStyle/>
          <a:p>
            <a:pPr>
              <a:buFont typeface="Wingdings" panose="05000000000000000000" pitchFamily="2" charset="2"/>
              <a:buChar char="Ø"/>
            </a:pPr>
            <a:r>
              <a:rPr lang="de-DE" sz="1800" dirty="0"/>
              <a:t>Wenn der Bürgergeldbezug durch vorrangige Leistungen, insbesondere Wohngeld und Kinderzuschlag,</a:t>
            </a:r>
          </a:p>
          <a:p>
            <a:pPr marL="465138" lvl="1" indent="0">
              <a:buNone/>
            </a:pPr>
            <a:r>
              <a:rPr lang="de-DE" u="sng" dirty="0"/>
              <a:t>für mindestens 3 Monate</a:t>
            </a:r>
          </a:p>
          <a:p>
            <a:pPr marL="465138" lvl="1" indent="0">
              <a:buNone/>
            </a:pPr>
            <a:r>
              <a:rPr lang="de-DE" dirty="0"/>
              <a:t>vermieden werden kann, </a:t>
            </a:r>
            <a:r>
              <a:rPr lang="de-DE" u="sng" dirty="0"/>
              <a:t>müssen</a:t>
            </a:r>
            <a:r>
              <a:rPr lang="de-DE" dirty="0"/>
              <a:t> diese Leistungen beantragt werden (Keine Wahlfreiheit!).</a:t>
            </a:r>
          </a:p>
          <a:p>
            <a:pPr marL="465138" lvl="1" indent="0">
              <a:buNone/>
            </a:pPr>
            <a:endParaRPr lang="de-DE" dirty="0"/>
          </a:p>
          <a:p>
            <a:pPr>
              <a:buFont typeface="Wingdings" panose="05000000000000000000" pitchFamily="2" charset="2"/>
              <a:buChar char="Ø"/>
            </a:pPr>
            <a:r>
              <a:rPr lang="de-DE" sz="1800" dirty="0"/>
              <a:t>Solange Bürgergeld fließt / gezahlt wird, besteht kein Anspruch auf Wohngeld (Wohngeld wird nicht parallel zu Leistungen gezahlt, die bereits einen Anteil für Wohnen enthalten) =&gt; Jobcenter und Wohngeldbehörde sprechen sich ab, wann die jeweiligen Leistungen eingestellt, bzw. aufgenommen werden.    </a:t>
            </a:r>
          </a:p>
          <a:p>
            <a:pPr>
              <a:buFont typeface="Wingdings" panose="05000000000000000000" pitchFamily="2" charset="2"/>
              <a:buChar char="Ø"/>
            </a:pPr>
            <a:endParaRPr lang="de-DE" sz="1800" dirty="0"/>
          </a:p>
          <a:p>
            <a:pPr>
              <a:buFont typeface="Wingdings" panose="05000000000000000000" pitchFamily="2" charset="2"/>
              <a:buChar char="Ø"/>
            </a:pPr>
            <a:r>
              <a:rPr lang="de-DE" sz="1800" dirty="0"/>
              <a:t>Das Jobcenter zahlt das Bürgergeld solange weiter, bis die Wohngeldstelle und die Familienkasse ihre Leistungen bewilligt haben und bereit zur Auszahlung sind. </a:t>
            </a:r>
          </a:p>
        </p:txBody>
      </p:sp>
      <p:sp>
        <p:nvSpPr>
          <p:cNvPr id="4" name="Fußzeilenplatzhalter 3">
            <a:extLst>
              <a:ext uri="{FF2B5EF4-FFF2-40B4-BE49-F238E27FC236}">
                <a16:creationId xmlns:a16="http://schemas.microsoft.com/office/drawing/2014/main" id="{0396019D-8FC0-4D83-BB92-2E25D1653B68}"/>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CD0731E-59CD-4FCC-BE2E-24AA26605626}"/>
              </a:ext>
            </a:extLst>
          </p:cNvPr>
          <p:cNvSpPr>
            <a:spLocks noGrp="1"/>
          </p:cNvSpPr>
          <p:nvPr>
            <p:ph type="sldNum" sz="quarter" idx="11"/>
          </p:nvPr>
        </p:nvSpPr>
        <p:spPr/>
        <p:txBody>
          <a:bodyPr/>
          <a:lstStyle/>
          <a:p>
            <a:fld id="{DC8927E2-E660-4982-9BE3-86DA6CF8CDF7}" type="slidenum">
              <a:rPr lang="de-DE" altLang="de-DE" smtClean="0"/>
              <a:pPr/>
              <a:t>11</a:t>
            </a:fld>
            <a:endParaRPr lang="de-DE" altLang="de-DE"/>
          </a:p>
        </p:txBody>
      </p:sp>
      <p:sp>
        <p:nvSpPr>
          <p:cNvPr id="6" name="Datumsplatzhalter 5">
            <a:extLst>
              <a:ext uri="{FF2B5EF4-FFF2-40B4-BE49-F238E27FC236}">
                <a16:creationId xmlns:a16="http://schemas.microsoft.com/office/drawing/2014/main" id="{EF3E1879-82F6-46C3-8414-3FBA7194B716}"/>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855262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C5625-689B-41DA-BEEE-A52D08FCFF87}"/>
              </a:ext>
            </a:extLst>
          </p:cNvPr>
          <p:cNvSpPr>
            <a:spLocks noGrp="1"/>
          </p:cNvSpPr>
          <p:nvPr>
            <p:ph type="title"/>
          </p:nvPr>
        </p:nvSpPr>
        <p:spPr>
          <a:xfrm>
            <a:off x="632204" y="366218"/>
            <a:ext cx="6911975" cy="717550"/>
          </a:xfrm>
        </p:spPr>
        <p:txBody>
          <a:bodyPr/>
          <a:lstStyle/>
          <a:p>
            <a:r>
              <a:rPr lang="de-DE" u="sng" dirty="0"/>
              <a:t>Vorrangige Sozialleistungen, Antragsverfahren </a:t>
            </a:r>
          </a:p>
        </p:txBody>
      </p:sp>
      <p:sp>
        <p:nvSpPr>
          <p:cNvPr id="3" name="Inhaltsplatzhalter 2">
            <a:extLst>
              <a:ext uri="{FF2B5EF4-FFF2-40B4-BE49-F238E27FC236}">
                <a16:creationId xmlns:a16="http://schemas.microsoft.com/office/drawing/2014/main" id="{98CD36E1-1606-4370-8B92-6D5AEE00C2B2}"/>
              </a:ext>
            </a:extLst>
          </p:cNvPr>
          <p:cNvSpPr>
            <a:spLocks noGrp="1"/>
          </p:cNvSpPr>
          <p:nvPr>
            <p:ph idx="1"/>
          </p:nvPr>
        </p:nvSpPr>
        <p:spPr/>
        <p:txBody>
          <a:bodyPr/>
          <a:lstStyle/>
          <a:p>
            <a:pPr marL="88900" indent="0">
              <a:buNone/>
            </a:pPr>
            <a:r>
              <a:rPr lang="de-DE" sz="1600" u="sng" dirty="0"/>
              <a:t>Verfahren, § 5 Abs. 3 SGB II</a:t>
            </a:r>
          </a:p>
          <a:p>
            <a:pPr>
              <a:buAutoNum type="arabicParenR"/>
            </a:pPr>
            <a:r>
              <a:rPr lang="de-DE" sz="1600" dirty="0"/>
              <a:t>Kund*innen werden aufgefordert, vorrangige Leistungen (Unterhaltsvorschuss, Wohngeld, Kinderzuschlag) zu beantragen.</a:t>
            </a:r>
          </a:p>
          <a:p>
            <a:pPr>
              <a:buAutoNum type="arabicParenR"/>
            </a:pPr>
            <a:r>
              <a:rPr lang="de-DE" sz="1600" dirty="0"/>
              <a:t>Das Jobcenter meldet einen Erstattungsanspruch bei den leistungspflichtigen Behörden an und zahlt weiter Bürgergeld in voller Höhe aus. </a:t>
            </a:r>
          </a:p>
          <a:p>
            <a:pPr>
              <a:buAutoNum type="arabicParenR"/>
            </a:pPr>
            <a:r>
              <a:rPr lang="de-DE" sz="1600" dirty="0"/>
              <a:t>Wenn die Anträge durch Kund*innen nicht gestellt werden, stellt das Jobcenter ersatzweise diese Anträge. Kund*innen werden zur Vorlage von Unterlagen aufgefordert. Es besteht eine Verpflichtung zur Mitwirkung. </a:t>
            </a:r>
          </a:p>
          <a:p>
            <a:pPr>
              <a:buAutoNum type="arabicParenR"/>
            </a:pPr>
            <a:r>
              <a:rPr lang="de-DE" sz="1600" dirty="0"/>
              <a:t>Wenn keine Unterlagen vorgelegt werden und die vorrangigen Sozialleistungen wegen fehlender Mitwirkung von z.B. Jugendamt, Familienkasse oder Wohngeldstelle abgelehnt werden, kann das Jobcenter das Bürgergeld in Höhe der vorrangigen Leistungen versagen.    </a:t>
            </a:r>
          </a:p>
          <a:p>
            <a:pPr marL="88900" indent="0">
              <a:buNone/>
            </a:pPr>
            <a:r>
              <a:rPr lang="de-DE" dirty="0"/>
              <a:t>  </a:t>
            </a:r>
          </a:p>
        </p:txBody>
      </p:sp>
      <p:sp>
        <p:nvSpPr>
          <p:cNvPr id="4" name="Fußzeilenplatzhalter 3">
            <a:extLst>
              <a:ext uri="{FF2B5EF4-FFF2-40B4-BE49-F238E27FC236}">
                <a16:creationId xmlns:a16="http://schemas.microsoft.com/office/drawing/2014/main" id="{BECE42AC-7A4D-4618-9551-F4B563519CB3}"/>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C81177D-0F3B-40F8-9514-D8FBC4483510}"/>
              </a:ext>
            </a:extLst>
          </p:cNvPr>
          <p:cNvSpPr>
            <a:spLocks noGrp="1"/>
          </p:cNvSpPr>
          <p:nvPr>
            <p:ph type="sldNum" sz="quarter" idx="11"/>
          </p:nvPr>
        </p:nvSpPr>
        <p:spPr/>
        <p:txBody>
          <a:bodyPr/>
          <a:lstStyle/>
          <a:p>
            <a:fld id="{DC8927E2-E660-4982-9BE3-86DA6CF8CDF7}" type="slidenum">
              <a:rPr lang="de-DE" altLang="de-DE" smtClean="0"/>
              <a:pPr/>
              <a:t>12</a:t>
            </a:fld>
            <a:endParaRPr lang="de-DE" altLang="de-DE"/>
          </a:p>
        </p:txBody>
      </p:sp>
      <p:sp>
        <p:nvSpPr>
          <p:cNvPr id="6" name="Datumsplatzhalter 5">
            <a:extLst>
              <a:ext uri="{FF2B5EF4-FFF2-40B4-BE49-F238E27FC236}">
                <a16:creationId xmlns:a16="http://schemas.microsoft.com/office/drawing/2014/main" id="{E6279E14-E262-4C25-A2D5-3B4A626AB135}"/>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7" name="Grafik 6">
            <a:extLst>
              <a:ext uri="{FF2B5EF4-FFF2-40B4-BE49-F238E27FC236}">
                <a16:creationId xmlns:a16="http://schemas.microsoft.com/office/drawing/2014/main" id="{81F75D1C-FB8D-49B4-9513-811A5A060F0A}"/>
              </a:ext>
            </a:extLst>
          </p:cNvPr>
          <p:cNvPicPr>
            <a:picLocks noChangeAspect="1"/>
          </p:cNvPicPr>
          <p:nvPr/>
        </p:nvPicPr>
        <p:blipFill>
          <a:blip r:embed="rId2"/>
          <a:stretch>
            <a:fillRect/>
          </a:stretch>
        </p:blipFill>
        <p:spPr>
          <a:xfrm>
            <a:off x="1233487" y="4655292"/>
            <a:ext cx="6677025" cy="1304925"/>
          </a:xfrm>
          <a:prstGeom prst="rect">
            <a:avLst/>
          </a:prstGeom>
        </p:spPr>
      </p:pic>
    </p:spTree>
    <p:extLst>
      <p:ext uri="{BB962C8B-B14F-4D97-AF65-F5344CB8AC3E}">
        <p14:creationId xmlns:p14="http://schemas.microsoft.com/office/powerpoint/2010/main" val="148396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D6FCC0BE-F43C-483A-811A-3B22518B8D82}"/>
              </a:ext>
            </a:extLst>
          </p:cNvPr>
          <p:cNvSpPr>
            <a:spLocks noGrp="1"/>
          </p:cNvSpPr>
          <p:nvPr>
            <p:ph type="title"/>
          </p:nvPr>
        </p:nvSpPr>
        <p:spPr/>
        <p:txBody>
          <a:bodyPr/>
          <a:lstStyle/>
          <a:p>
            <a:r>
              <a:rPr lang="de-DE" u="sng" dirty="0"/>
              <a:t>Vorrangige Leistungen: Unterhaltsvorschuss </a:t>
            </a:r>
            <a:endParaRPr lang="de-DE" dirty="0"/>
          </a:p>
        </p:txBody>
      </p:sp>
      <p:sp>
        <p:nvSpPr>
          <p:cNvPr id="9" name="Inhaltsplatzhalter 8">
            <a:extLst>
              <a:ext uri="{FF2B5EF4-FFF2-40B4-BE49-F238E27FC236}">
                <a16:creationId xmlns:a16="http://schemas.microsoft.com/office/drawing/2014/main" id="{ED5D9D2A-E90D-42A1-A5B3-9F372B6F079B}"/>
              </a:ext>
            </a:extLst>
          </p:cNvPr>
          <p:cNvSpPr>
            <a:spLocks noGrp="1"/>
          </p:cNvSpPr>
          <p:nvPr>
            <p:ph idx="1"/>
          </p:nvPr>
        </p:nvSpPr>
        <p:spPr/>
        <p:txBody>
          <a:bodyPr/>
          <a:lstStyle/>
          <a:p>
            <a:pPr marL="88900" indent="0" algn="ctr">
              <a:buNone/>
            </a:pPr>
            <a:endParaRPr lang="de-DE" sz="3200" dirty="0"/>
          </a:p>
          <a:p>
            <a:pPr marL="88900" indent="0" algn="ctr">
              <a:buNone/>
            </a:pPr>
            <a:endParaRPr lang="de-DE" sz="3200" dirty="0"/>
          </a:p>
          <a:p>
            <a:pPr marL="88900" indent="0" algn="ctr">
              <a:buNone/>
            </a:pPr>
            <a:endParaRPr lang="de-DE" sz="3200" dirty="0"/>
          </a:p>
          <a:p>
            <a:pPr marL="88900" indent="0" algn="ctr">
              <a:buNone/>
            </a:pPr>
            <a:r>
              <a:rPr lang="de-DE" sz="3200" dirty="0"/>
              <a:t>Unterhaltsvorschuss</a:t>
            </a:r>
          </a:p>
        </p:txBody>
      </p:sp>
      <p:sp>
        <p:nvSpPr>
          <p:cNvPr id="5" name="Fußzeilenplatzhalter 4">
            <a:extLst>
              <a:ext uri="{FF2B5EF4-FFF2-40B4-BE49-F238E27FC236}">
                <a16:creationId xmlns:a16="http://schemas.microsoft.com/office/drawing/2014/main" id="{1A787A0E-DC29-4768-A2AB-3B24CC480A06}"/>
              </a:ext>
            </a:extLst>
          </p:cNvPr>
          <p:cNvSpPr>
            <a:spLocks noGrp="1"/>
          </p:cNvSpPr>
          <p:nvPr>
            <p:ph type="ftr" sz="quarter" idx="10"/>
          </p:nvPr>
        </p:nvSpPr>
        <p:spPr/>
        <p:txBody>
          <a:bodyPr/>
          <a:lstStyle/>
          <a:p>
            <a:r>
              <a:rPr lang="de-DE" altLang="de-DE"/>
              <a:t>Fachbereich Integration und Arbeit</a:t>
            </a:r>
          </a:p>
        </p:txBody>
      </p:sp>
      <p:sp>
        <p:nvSpPr>
          <p:cNvPr id="6" name="Foliennummernplatzhalter 5">
            <a:extLst>
              <a:ext uri="{FF2B5EF4-FFF2-40B4-BE49-F238E27FC236}">
                <a16:creationId xmlns:a16="http://schemas.microsoft.com/office/drawing/2014/main" id="{5FD8BA04-ED07-427E-80F7-40A0E695D83D}"/>
              </a:ext>
            </a:extLst>
          </p:cNvPr>
          <p:cNvSpPr>
            <a:spLocks noGrp="1"/>
          </p:cNvSpPr>
          <p:nvPr>
            <p:ph type="sldNum" sz="quarter" idx="11"/>
          </p:nvPr>
        </p:nvSpPr>
        <p:spPr/>
        <p:txBody>
          <a:bodyPr/>
          <a:lstStyle/>
          <a:p>
            <a:fld id="{53E585A8-077D-465D-8671-7CE098C2905D}" type="slidenum">
              <a:rPr lang="de-DE" altLang="de-DE" smtClean="0"/>
              <a:pPr/>
              <a:t>13</a:t>
            </a:fld>
            <a:endParaRPr lang="de-DE" altLang="de-DE"/>
          </a:p>
        </p:txBody>
      </p:sp>
      <p:sp>
        <p:nvSpPr>
          <p:cNvPr id="7" name="Datumsplatzhalter 6">
            <a:extLst>
              <a:ext uri="{FF2B5EF4-FFF2-40B4-BE49-F238E27FC236}">
                <a16:creationId xmlns:a16="http://schemas.microsoft.com/office/drawing/2014/main" id="{6B17DE34-B894-43DC-BC5A-561B139854E0}"/>
              </a:ext>
            </a:extLst>
          </p:cNvPr>
          <p:cNvSpPr>
            <a:spLocks noGrp="1"/>
          </p:cNvSpPr>
          <p:nvPr>
            <p:ph type="dt" sz="half" idx="12"/>
          </p:nvPr>
        </p:nvSpPr>
        <p:spPr/>
        <p:txBody>
          <a:bodyPr/>
          <a:lstStyle/>
          <a:p>
            <a:fld id="{5C292CB3-288F-45B8-AE4E-1E8FF71216BF}" type="datetime4">
              <a:rPr lang="de-DE" altLang="de-DE" smtClean="0"/>
              <a:t>18. Februar 2025</a:t>
            </a:fld>
            <a:endParaRPr lang="de-DE" altLang="de-DE"/>
          </a:p>
        </p:txBody>
      </p:sp>
    </p:spTree>
    <p:extLst>
      <p:ext uri="{BB962C8B-B14F-4D97-AF65-F5344CB8AC3E}">
        <p14:creationId xmlns:p14="http://schemas.microsoft.com/office/powerpoint/2010/main" val="2268282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2A85B-A062-4F5D-8E71-266FCCD3DB5A}"/>
              </a:ext>
            </a:extLst>
          </p:cNvPr>
          <p:cNvSpPr>
            <a:spLocks noGrp="1"/>
          </p:cNvSpPr>
          <p:nvPr>
            <p:ph type="title"/>
          </p:nvPr>
        </p:nvSpPr>
        <p:spPr>
          <a:xfrm>
            <a:off x="622300" y="396875"/>
            <a:ext cx="6911975" cy="506413"/>
          </a:xfrm>
        </p:spPr>
        <p:txBody>
          <a:bodyPr/>
          <a:lstStyle/>
          <a:p>
            <a:r>
              <a:rPr lang="de-DE" sz="1800" u="sng" dirty="0"/>
              <a:t>Vorrangige Leistungen: Unterhaltsvorschuss (Werte 2025) </a:t>
            </a:r>
          </a:p>
        </p:txBody>
      </p:sp>
      <p:sp>
        <p:nvSpPr>
          <p:cNvPr id="3" name="Inhaltsplatzhalter 2">
            <a:extLst>
              <a:ext uri="{FF2B5EF4-FFF2-40B4-BE49-F238E27FC236}">
                <a16:creationId xmlns:a16="http://schemas.microsoft.com/office/drawing/2014/main" id="{DF1430C8-99D0-42F5-A294-480699557308}"/>
              </a:ext>
            </a:extLst>
          </p:cNvPr>
          <p:cNvSpPr>
            <a:spLocks noGrp="1"/>
          </p:cNvSpPr>
          <p:nvPr>
            <p:ph idx="1"/>
          </p:nvPr>
        </p:nvSpPr>
        <p:spPr>
          <a:xfrm>
            <a:off x="622300" y="903288"/>
            <a:ext cx="8229600" cy="4891087"/>
          </a:xfrm>
        </p:spPr>
        <p:txBody>
          <a:bodyPr/>
          <a:lstStyle/>
          <a:p>
            <a:pPr marL="88900" indent="0">
              <a:buNone/>
            </a:pPr>
            <a:r>
              <a:rPr lang="de-DE" sz="1050" u="sng" dirty="0"/>
              <a:t>Wer erhält Unterhaltsvorschuss?</a:t>
            </a:r>
          </a:p>
          <a:p>
            <a:pPr marL="88900" indent="0">
              <a:buNone/>
            </a:pPr>
            <a:r>
              <a:rPr lang="de-DE" sz="1050" dirty="0"/>
              <a:t>Anspruch auf Unterhaltsvorschuss haben Kinder, </a:t>
            </a:r>
          </a:p>
          <a:p>
            <a:pPr marL="88900" indent="0">
              <a:buNone/>
            </a:pPr>
            <a:r>
              <a:rPr lang="de-DE" sz="1050" dirty="0"/>
              <a:t>-die bei einem alleinerziehenden Elternteil leben </a:t>
            </a:r>
            <a:r>
              <a:rPr lang="de-DE" sz="1050" u="sng" dirty="0"/>
              <a:t>und</a:t>
            </a:r>
            <a:r>
              <a:rPr lang="de-DE" sz="1050" dirty="0"/>
              <a:t> </a:t>
            </a:r>
          </a:p>
          <a:p>
            <a:pPr marL="88900" indent="0">
              <a:buNone/>
            </a:pPr>
            <a:r>
              <a:rPr lang="de-DE" sz="1050" dirty="0"/>
              <a:t>-keinen oder keinen regelmäßigen Unterhalt von dem anderen Elternteil erhalten </a:t>
            </a:r>
            <a:r>
              <a:rPr lang="de-DE" sz="1050" u="sng" dirty="0"/>
              <a:t>und</a:t>
            </a:r>
          </a:p>
          <a:p>
            <a:pPr marL="88900" indent="0">
              <a:buNone/>
            </a:pPr>
            <a:r>
              <a:rPr lang="de-DE" sz="1050" dirty="0"/>
              <a:t>-ihren Lebensmittelpunkt bei einem Elternteil haben.</a:t>
            </a:r>
          </a:p>
          <a:p>
            <a:pPr marL="88900" indent="0">
              <a:buNone/>
            </a:pPr>
            <a:endParaRPr lang="de-DE" sz="1050" dirty="0"/>
          </a:p>
          <a:p>
            <a:pPr>
              <a:buFont typeface="Wingdings" panose="05000000000000000000" pitchFamily="2" charset="2"/>
              <a:buChar char="Ø"/>
            </a:pPr>
            <a:r>
              <a:rPr lang="de-DE" sz="1050" dirty="0"/>
              <a:t>Bis zur Vollendung des 12. Lebensjahres (12. Geburtstag) können Kinder ohne zeitliche Einschränkung Unterhaltsvorschuss erhalten.</a:t>
            </a:r>
          </a:p>
          <a:p>
            <a:pPr>
              <a:buFont typeface="Wingdings" panose="05000000000000000000" pitchFamily="2" charset="2"/>
              <a:buChar char="Ø"/>
            </a:pPr>
            <a:r>
              <a:rPr lang="de-DE" sz="1050" u="sng" dirty="0"/>
              <a:t>Ab dem 12. Geburtstag bis zum 18. Geburtstag </a:t>
            </a:r>
            <a:r>
              <a:rPr lang="de-DE" sz="1050" dirty="0"/>
              <a:t>haben Kinder nur dann Anspruch auf  Unterhaltsvorschuss wenn</a:t>
            </a:r>
          </a:p>
          <a:p>
            <a:pPr marL="636588" lvl="1" indent="-171450"/>
            <a:r>
              <a:rPr lang="de-DE" sz="1050" dirty="0"/>
              <a:t>sie nicht auf Bürgergeld angewiesen sind, </a:t>
            </a:r>
          </a:p>
          <a:p>
            <a:pPr marL="636588" lvl="1" indent="-171450"/>
            <a:r>
              <a:rPr lang="de-DE" sz="1050" dirty="0"/>
              <a:t>wenn der Bürgergeldbezug durch Unterhaltsvorschuss vermieden werden kann, oder </a:t>
            </a:r>
          </a:p>
          <a:p>
            <a:pPr marL="636588" lvl="1" indent="-171450"/>
            <a:r>
              <a:rPr lang="de-DE" sz="1050" dirty="0"/>
              <a:t>wenn der alleinerziehende Elternteil im SGB II-Bezug mindestens 600 Euro brutto verdient.</a:t>
            </a:r>
          </a:p>
          <a:p>
            <a:pPr marL="636588" lvl="1" indent="-171450"/>
            <a:endParaRPr lang="de-DE" sz="1050" dirty="0"/>
          </a:p>
          <a:p>
            <a:pPr marL="88900" indent="0">
              <a:buNone/>
            </a:pPr>
            <a:r>
              <a:rPr lang="de-DE" sz="1050" u="sng" dirty="0"/>
              <a:t>Maximale Höhe des Unterhaltsvorschusses (in 2025)</a:t>
            </a:r>
          </a:p>
          <a:p>
            <a:r>
              <a:rPr lang="de-DE" sz="1050" dirty="0"/>
              <a:t>227 € für Kinder von 0 bis 5 Jahren </a:t>
            </a:r>
          </a:p>
          <a:p>
            <a:r>
              <a:rPr lang="de-DE" sz="1050" dirty="0"/>
              <a:t>299 € für Kinder von 6 bis 11 Jahren</a:t>
            </a:r>
          </a:p>
          <a:p>
            <a:r>
              <a:rPr lang="de-DE" sz="1050" dirty="0"/>
              <a:t>394 € für Kinder von 12 bis 17 Jahren</a:t>
            </a:r>
          </a:p>
          <a:p>
            <a:pPr marL="88900" indent="0">
              <a:buNone/>
            </a:pPr>
            <a:endParaRPr lang="de-DE" sz="1050" dirty="0"/>
          </a:p>
          <a:p>
            <a:pPr>
              <a:buFont typeface="Wingdings" panose="05000000000000000000" pitchFamily="2" charset="2"/>
              <a:buChar char="Ø"/>
            </a:pPr>
            <a:r>
              <a:rPr lang="de-DE" sz="1050" dirty="0"/>
              <a:t>Von den genannten Unterhaltsvorschussbeträgen werden abgezogen: Unterhaltszahlungen des anderen Elternteils, Waisenrenten, und bei Kindern, die keine allgemeinbildende Schule mehr besuchen, unter bestimmten Voraussetzungen auch anderes Einkommen des Kindes.</a:t>
            </a:r>
          </a:p>
          <a:p>
            <a:pPr>
              <a:buFont typeface="Wingdings" panose="05000000000000000000" pitchFamily="2" charset="2"/>
              <a:buChar char="Ø"/>
            </a:pPr>
            <a:r>
              <a:rPr lang="de-DE" sz="1050" dirty="0"/>
              <a:t>Der Unterhaltsvorschuss wird beim Kinderzuschlag als Einkommen des Kindes nicht mehr voll, sondern nur zu 45 % angerechnet. 55 % bleiben anrechnungsfrei. Damit können auch Alleinerziehende einen Anspruch auf Kinderzuschlag für ihre im Haushalt lebenden Kinder haben.</a:t>
            </a:r>
          </a:p>
          <a:p>
            <a:pPr>
              <a:buFont typeface="Wingdings" panose="05000000000000000000" pitchFamily="2" charset="2"/>
              <a:buChar char="Ø"/>
            </a:pPr>
            <a:r>
              <a:rPr lang="de-DE" sz="1050" dirty="0"/>
              <a:t>Ausländerinnen und Ausländer aus Mitgliedsstaaten der Europäischen Union (EU), aus Island, Liechtenstein, Norwegen und der Schweiz haben ebenso wie deutsche Staatsangehörige dann einen Anspruch auf Unterhaltsvorschuss, wenn sie in Deutschland wohnen. Anderen Kindern, die nicht die deutsche Staatsangehörigkeit haben, aber in Deutschland wohnen, wird Unterhaltsvorschuss gezahlt, wenn ihr Aufenthalt in Deutschland nach der Art ihres Aufenthaltstitels oder des Aufenthaltstitels des betreuenden Elternteils voraussichtlich dauerhaft ist.</a:t>
            </a:r>
          </a:p>
          <a:p>
            <a:pPr marL="88900" indent="0">
              <a:buNone/>
            </a:pPr>
            <a:endParaRPr lang="de-DE" sz="1000" u="sng" dirty="0"/>
          </a:p>
        </p:txBody>
      </p:sp>
      <p:sp>
        <p:nvSpPr>
          <p:cNvPr id="4" name="Fußzeilenplatzhalter 3">
            <a:extLst>
              <a:ext uri="{FF2B5EF4-FFF2-40B4-BE49-F238E27FC236}">
                <a16:creationId xmlns:a16="http://schemas.microsoft.com/office/drawing/2014/main" id="{2303F5CF-9E21-4ECB-A6E0-CFFBD062592B}"/>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40D108F-DB4A-4EE4-8BD0-B72723EDBB55}"/>
              </a:ext>
            </a:extLst>
          </p:cNvPr>
          <p:cNvSpPr>
            <a:spLocks noGrp="1"/>
          </p:cNvSpPr>
          <p:nvPr>
            <p:ph type="sldNum" sz="quarter" idx="11"/>
          </p:nvPr>
        </p:nvSpPr>
        <p:spPr/>
        <p:txBody>
          <a:bodyPr/>
          <a:lstStyle/>
          <a:p>
            <a:fld id="{DC8927E2-E660-4982-9BE3-86DA6CF8CDF7}" type="slidenum">
              <a:rPr lang="de-DE" altLang="de-DE" smtClean="0"/>
              <a:pPr/>
              <a:t>14</a:t>
            </a:fld>
            <a:endParaRPr lang="de-DE" altLang="de-DE"/>
          </a:p>
        </p:txBody>
      </p:sp>
      <p:sp>
        <p:nvSpPr>
          <p:cNvPr id="6" name="Datumsplatzhalter 5">
            <a:extLst>
              <a:ext uri="{FF2B5EF4-FFF2-40B4-BE49-F238E27FC236}">
                <a16:creationId xmlns:a16="http://schemas.microsoft.com/office/drawing/2014/main" id="{8EE2E621-9531-4F8D-A304-3FF309918A21}"/>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87172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4B5DD-9F1E-4EA7-9099-B74DCF0C3781}"/>
              </a:ext>
            </a:extLst>
          </p:cNvPr>
          <p:cNvSpPr>
            <a:spLocks noGrp="1"/>
          </p:cNvSpPr>
          <p:nvPr>
            <p:ph type="title"/>
          </p:nvPr>
        </p:nvSpPr>
        <p:spPr/>
        <p:txBody>
          <a:bodyPr/>
          <a:lstStyle/>
          <a:p>
            <a:r>
              <a:rPr lang="de-DE" sz="2000" u="sng" dirty="0"/>
              <a:t>Kontaktdaten Beantragung Unterhaltsvorschuss</a:t>
            </a:r>
          </a:p>
        </p:txBody>
      </p:sp>
      <p:sp>
        <p:nvSpPr>
          <p:cNvPr id="3" name="Inhaltsplatzhalter 2">
            <a:extLst>
              <a:ext uri="{FF2B5EF4-FFF2-40B4-BE49-F238E27FC236}">
                <a16:creationId xmlns:a16="http://schemas.microsoft.com/office/drawing/2014/main" id="{4254FA48-1247-4359-83DA-2C1042584E5D}"/>
              </a:ext>
            </a:extLst>
          </p:cNvPr>
          <p:cNvSpPr>
            <a:spLocks noGrp="1"/>
          </p:cNvSpPr>
          <p:nvPr>
            <p:ph idx="1"/>
          </p:nvPr>
        </p:nvSpPr>
        <p:spPr>
          <a:xfrm>
            <a:off x="622300" y="1114425"/>
            <a:ext cx="8229600" cy="4679950"/>
          </a:xfrm>
        </p:spPr>
        <p:txBody>
          <a:bodyPr/>
          <a:lstStyle/>
          <a:p>
            <a:pPr marL="88900" indent="0">
              <a:buNone/>
            </a:pPr>
            <a:r>
              <a:rPr lang="de-DE" sz="1600" u="sng" dirty="0"/>
              <a:t>Für Bewohner*innen der Stadt Marburg:</a:t>
            </a:r>
          </a:p>
          <a:p>
            <a:pPr marL="88900" indent="0">
              <a:buNone/>
            </a:pPr>
            <a:r>
              <a:rPr lang="de-DE" sz="1600" dirty="0"/>
              <a:t>Stadtverwaltung</a:t>
            </a:r>
            <a:br>
              <a:rPr lang="de-DE" sz="1600" dirty="0"/>
            </a:br>
            <a:r>
              <a:rPr lang="de-DE" sz="1600" dirty="0"/>
              <a:t>Friedrichstraße 36</a:t>
            </a:r>
            <a:br>
              <a:rPr lang="de-DE" sz="1600" dirty="0"/>
            </a:br>
            <a:r>
              <a:rPr lang="de-DE" sz="1600" dirty="0"/>
              <a:t>35037 Marburg</a:t>
            </a:r>
            <a:br>
              <a:rPr lang="de-DE" sz="1600" dirty="0"/>
            </a:br>
            <a:r>
              <a:rPr lang="de-DE" sz="1600" dirty="0"/>
              <a:t>Telefon: 06421 201-1263</a:t>
            </a:r>
            <a:br>
              <a:rPr lang="de-DE" sz="1600" dirty="0"/>
            </a:br>
            <a:r>
              <a:rPr lang="de-DE" sz="1600" dirty="0"/>
              <a:t>Telefax: 06421 201-1595</a:t>
            </a:r>
            <a:br>
              <a:rPr lang="de-DE" sz="1600" dirty="0"/>
            </a:br>
            <a:r>
              <a:rPr lang="de-DE" sz="1600" dirty="0"/>
              <a:t>E-Mail: </a:t>
            </a:r>
            <a:r>
              <a:rPr lang="de-DE" sz="1600" u="sng" dirty="0">
                <a:solidFill>
                  <a:schemeClr val="tx1">
                    <a:lumMod val="60000"/>
                    <a:lumOff val="40000"/>
                  </a:schemeClr>
                </a:solidFill>
                <a:hlinkClick r:id="rId2" tooltip="zentrale-jugendhilfedienste@marburg-stadt.de">
                  <a:extLst>
                    <a:ext uri="{A12FA001-AC4F-418D-AE19-62706E023703}">
                      <ahyp:hlinkClr xmlns:ahyp="http://schemas.microsoft.com/office/drawing/2018/hyperlinkcolor" val="tx"/>
                    </a:ext>
                  </a:extLst>
                </a:hlinkClick>
              </a:rPr>
              <a:t>zentrale-jugendhilfedienste@m</a:t>
            </a:r>
            <a:r>
              <a:rPr lang="de-DE" sz="1600" u="sng" dirty="0">
                <a:solidFill>
                  <a:schemeClr val="tx1">
                    <a:lumMod val="60000"/>
                    <a:lumOff val="40000"/>
                  </a:schemeClr>
                </a:solidFill>
              </a:rPr>
              <a:t>arburg-stadt.de</a:t>
            </a:r>
          </a:p>
          <a:p>
            <a:endParaRPr lang="de-DE" sz="1600" dirty="0"/>
          </a:p>
          <a:p>
            <a:pPr marL="88900" indent="0">
              <a:buNone/>
            </a:pPr>
            <a:r>
              <a:rPr lang="de-DE" sz="1600" u="sng" dirty="0"/>
              <a:t>Für Bewohner*innen des Landkreises Marburg-Biedenkopf:</a:t>
            </a:r>
          </a:p>
          <a:p>
            <a:pPr marL="88900" indent="0">
              <a:buNone/>
            </a:pPr>
            <a:r>
              <a:rPr lang="de-DE" sz="1600" dirty="0"/>
              <a:t>Landkreis Marburg-Biedenkopf</a:t>
            </a:r>
            <a:endParaRPr lang="de-DE" sz="1600" u="sng" dirty="0"/>
          </a:p>
          <a:p>
            <a:pPr marL="88900" indent="0">
              <a:buNone/>
            </a:pPr>
            <a:r>
              <a:rPr lang="de-DE" sz="1600" dirty="0"/>
              <a:t>Fachbereich Familie, Jugend und Soziales</a:t>
            </a:r>
          </a:p>
          <a:p>
            <a:pPr marL="88900" indent="0">
              <a:buNone/>
            </a:pPr>
            <a:r>
              <a:rPr lang="de-DE" sz="1600" dirty="0"/>
              <a:t>Fachdienst Unterhaltsvorschuss, Wohngeld, BAföG</a:t>
            </a:r>
          </a:p>
          <a:p>
            <a:pPr marL="88900" indent="0">
              <a:buNone/>
            </a:pPr>
            <a:r>
              <a:rPr lang="de-DE" sz="1600" dirty="0"/>
              <a:t>Im </a:t>
            </a:r>
            <a:r>
              <a:rPr lang="de-DE" sz="1600" dirty="0" err="1"/>
              <a:t>Lichtenholz</a:t>
            </a:r>
            <a:r>
              <a:rPr lang="de-DE" sz="1600" dirty="0"/>
              <a:t> 60</a:t>
            </a:r>
            <a:br>
              <a:rPr lang="de-DE" sz="1600" dirty="0"/>
            </a:br>
            <a:r>
              <a:rPr lang="de-DE" sz="1600" dirty="0"/>
              <a:t>35043 Marburg</a:t>
            </a:r>
          </a:p>
          <a:p>
            <a:pPr marL="88900" indent="0">
              <a:buNone/>
            </a:pPr>
            <a:r>
              <a:rPr lang="nb-NO" sz="1600" dirty="0"/>
              <a:t>Telefon: 06421 405-0</a:t>
            </a:r>
            <a:br>
              <a:rPr lang="nb-NO" sz="1600" dirty="0"/>
            </a:br>
            <a:r>
              <a:rPr lang="nb-NO" sz="1600" dirty="0"/>
              <a:t>Telefax: 06421 405-1500</a:t>
            </a:r>
            <a:endParaRPr lang="de-DE" sz="1600" dirty="0"/>
          </a:p>
          <a:p>
            <a:pPr marL="88900" indent="0">
              <a:buNone/>
            </a:pPr>
            <a:r>
              <a:rPr lang="de-DE" sz="1600" dirty="0"/>
              <a:t>E-Mail: </a:t>
            </a:r>
            <a:r>
              <a:rPr lang="de-DE" sz="1600" dirty="0">
                <a:solidFill>
                  <a:schemeClr val="tx1">
                    <a:lumMod val="60000"/>
                    <a:lumOff val="40000"/>
                  </a:schemeClr>
                </a:solidFill>
                <a:hlinkClick r:id="rId3">
                  <a:extLst>
                    <a:ext uri="{A12FA001-AC4F-418D-AE19-62706E023703}">
                      <ahyp:hlinkClr xmlns:ahyp="http://schemas.microsoft.com/office/drawing/2018/hyperlinkcolor" val="tx"/>
                    </a:ext>
                  </a:extLst>
                </a:hlinkClick>
              </a:rPr>
              <a:t>FBFJS@marburg-biedenkopf.de</a:t>
            </a:r>
            <a:endParaRPr lang="de-DE" sz="1600" dirty="0">
              <a:solidFill>
                <a:schemeClr val="tx1">
                  <a:lumMod val="60000"/>
                  <a:lumOff val="40000"/>
                </a:schemeClr>
              </a:solidFill>
            </a:endParaRPr>
          </a:p>
          <a:p>
            <a:pPr marL="88900" indent="0">
              <a:buNone/>
            </a:pPr>
            <a:endParaRPr lang="de-DE" dirty="0"/>
          </a:p>
        </p:txBody>
      </p:sp>
      <p:sp>
        <p:nvSpPr>
          <p:cNvPr id="4" name="Fußzeilenplatzhalter 3">
            <a:extLst>
              <a:ext uri="{FF2B5EF4-FFF2-40B4-BE49-F238E27FC236}">
                <a16:creationId xmlns:a16="http://schemas.microsoft.com/office/drawing/2014/main" id="{4A39F2F2-4076-488C-B31A-F87F003764C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F0D50DF-3A97-4980-A569-74DEBE80190F}"/>
              </a:ext>
            </a:extLst>
          </p:cNvPr>
          <p:cNvSpPr>
            <a:spLocks noGrp="1"/>
          </p:cNvSpPr>
          <p:nvPr>
            <p:ph type="sldNum" sz="quarter" idx="11"/>
          </p:nvPr>
        </p:nvSpPr>
        <p:spPr/>
        <p:txBody>
          <a:bodyPr/>
          <a:lstStyle/>
          <a:p>
            <a:fld id="{DC8927E2-E660-4982-9BE3-86DA6CF8CDF7}" type="slidenum">
              <a:rPr lang="de-DE" altLang="de-DE" smtClean="0"/>
              <a:pPr/>
              <a:t>15</a:t>
            </a:fld>
            <a:endParaRPr lang="de-DE" altLang="de-DE"/>
          </a:p>
        </p:txBody>
      </p:sp>
      <p:sp>
        <p:nvSpPr>
          <p:cNvPr id="6" name="Datumsplatzhalter 5">
            <a:extLst>
              <a:ext uri="{FF2B5EF4-FFF2-40B4-BE49-F238E27FC236}">
                <a16:creationId xmlns:a16="http://schemas.microsoft.com/office/drawing/2014/main" id="{428BFA59-6C0F-450D-AEA8-A201D5DC663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97699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8AC43-AA50-48F1-B06E-7F4D4B0F0C4D}"/>
              </a:ext>
            </a:extLst>
          </p:cNvPr>
          <p:cNvSpPr>
            <a:spLocks noGrp="1"/>
          </p:cNvSpPr>
          <p:nvPr>
            <p:ph type="title"/>
          </p:nvPr>
        </p:nvSpPr>
        <p:spPr/>
        <p:txBody>
          <a:bodyPr/>
          <a:lstStyle/>
          <a:p>
            <a:r>
              <a:rPr lang="de-DE" u="sng" dirty="0"/>
              <a:t>Vorrangige Leistungen: Wohngeld</a:t>
            </a:r>
            <a:endParaRPr lang="de-DE" dirty="0"/>
          </a:p>
        </p:txBody>
      </p:sp>
      <p:sp>
        <p:nvSpPr>
          <p:cNvPr id="3" name="Inhaltsplatzhalter 2">
            <a:extLst>
              <a:ext uri="{FF2B5EF4-FFF2-40B4-BE49-F238E27FC236}">
                <a16:creationId xmlns:a16="http://schemas.microsoft.com/office/drawing/2014/main" id="{5F49B40F-B8C6-4DE2-B89F-EECFFA8FEA26}"/>
              </a:ext>
            </a:extLst>
          </p:cNvPr>
          <p:cNvSpPr>
            <a:spLocks noGrp="1"/>
          </p:cNvSpPr>
          <p:nvPr>
            <p:ph idx="1"/>
          </p:nvPr>
        </p:nvSpPr>
        <p:spPr/>
        <p:txBody>
          <a:bodyPr/>
          <a:lstStyle/>
          <a:p>
            <a:pPr marL="88900" indent="0" algn="ctr">
              <a:buNone/>
            </a:pPr>
            <a:endParaRPr lang="de-DE" sz="3200" dirty="0"/>
          </a:p>
          <a:p>
            <a:pPr marL="88900" indent="0" algn="ctr">
              <a:buNone/>
            </a:pPr>
            <a:endParaRPr lang="de-DE" sz="3200" dirty="0"/>
          </a:p>
          <a:p>
            <a:pPr marL="88900" indent="0" algn="ctr">
              <a:buNone/>
            </a:pPr>
            <a:endParaRPr lang="de-DE" sz="3200" dirty="0"/>
          </a:p>
          <a:p>
            <a:pPr marL="88900" indent="0" algn="ctr">
              <a:buNone/>
            </a:pPr>
            <a:r>
              <a:rPr lang="de-DE" sz="3200" dirty="0"/>
              <a:t>Wohngeld</a:t>
            </a:r>
          </a:p>
        </p:txBody>
      </p:sp>
      <p:sp>
        <p:nvSpPr>
          <p:cNvPr id="4" name="Fußzeilenplatzhalter 3">
            <a:extLst>
              <a:ext uri="{FF2B5EF4-FFF2-40B4-BE49-F238E27FC236}">
                <a16:creationId xmlns:a16="http://schemas.microsoft.com/office/drawing/2014/main" id="{E7412540-57D3-4B64-A9E0-00FC64DF623D}"/>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C1E498DF-3783-457E-9AB7-3BA7230B1C25}"/>
              </a:ext>
            </a:extLst>
          </p:cNvPr>
          <p:cNvSpPr>
            <a:spLocks noGrp="1"/>
          </p:cNvSpPr>
          <p:nvPr>
            <p:ph type="sldNum" sz="quarter" idx="11"/>
          </p:nvPr>
        </p:nvSpPr>
        <p:spPr/>
        <p:txBody>
          <a:bodyPr/>
          <a:lstStyle/>
          <a:p>
            <a:fld id="{DC8927E2-E660-4982-9BE3-86DA6CF8CDF7}" type="slidenum">
              <a:rPr lang="de-DE" altLang="de-DE" smtClean="0"/>
              <a:pPr/>
              <a:t>16</a:t>
            </a:fld>
            <a:endParaRPr lang="de-DE" altLang="de-DE"/>
          </a:p>
        </p:txBody>
      </p:sp>
      <p:sp>
        <p:nvSpPr>
          <p:cNvPr id="6" name="Datumsplatzhalter 5">
            <a:extLst>
              <a:ext uri="{FF2B5EF4-FFF2-40B4-BE49-F238E27FC236}">
                <a16:creationId xmlns:a16="http://schemas.microsoft.com/office/drawing/2014/main" id="{9B47EAEB-6EEC-4CC6-8508-2E42C30115B7}"/>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40714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a:xfrm>
            <a:off x="671209" y="396875"/>
            <a:ext cx="6863066" cy="717550"/>
          </a:xfrm>
        </p:spPr>
        <p:txBody>
          <a:bodyPr/>
          <a:lstStyle/>
          <a:p>
            <a:r>
              <a:rPr lang="de-DE" u="sng" dirty="0"/>
              <a:t>Vorrangige Leistungen: Wohngeld</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a:xfrm>
            <a:off x="622300" y="1011677"/>
            <a:ext cx="8229600" cy="4782698"/>
          </a:xfrm>
        </p:spPr>
        <p:txBody>
          <a:bodyPr/>
          <a:lstStyle/>
          <a:p>
            <a:pPr marL="88900" lvl="0" indent="0">
              <a:buNone/>
            </a:pPr>
            <a:r>
              <a:rPr lang="de-DE" sz="1600" u="sng" dirty="0"/>
              <a:t>Was ist Wohngeld und wo kann es beantragt werden?</a:t>
            </a:r>
          </a:p>
          <a:p>
            <a:pPr marL="88900" lvl="0" indent="0">
              <a:buNone/>
            </a:pPr>
            <a:endParaRPr lang="de-DE" sz="1600" u="sng" dirty="0"/>
          </a:p>
          <a:p>
            <a:pPr lvl="0"/>
            <a:r>
              <a:rPr lang="de-DE" sz="1400" b="0" dirty="0"/>
              <a:t>Wohngeld erhält, wer über kein ausreichendes Einkommen verfügt, um den Wohnraum zu bezahlen. </a:t>
            </a:r>
          </a:p>
          <a:p>
            <a:pPr lvl="0"/>
            <a:r>
              <a:rPr lang="de-DE" sz="1400" b="0" dirty="0"/>
              <a:t>Wohngeld für Mieter*innen = Mietzuschuss </a:t>
            </a:r>
          </a:p>
          <a:p>
            <a:pPr lvl="0"/>
            <a:r>
              <a:rPr lang="de-DE" sz="1400" b="0" dirty="0"/>
              <a:t>Wohngeld für Eigentümer*innen von selbst genutztem Wohnraum = Lastenzuschuss</a:t>
            </a:r>
          </a:p>
          <a:p>
            <a:pPr lvl="0"/>
            <a:r>
              <a:rPr lang="de-DE" sz="1400" b="0" dirty="0"/>
              <a:t>Wohngeld ist, je nach Wohnort, bei der Wohngeldstelle von Stadt Marburg / Landkreis zu beantragen.</a:t>
            </a:r>
          </a:p>
          <a:p>
            <a:pPr lvl="0"/>
            <a:r>
              <a:rPr lang="de-DE" sz="1400" b="0" dirty="0"/>
              <a:t>Ab welchem Einkommen gibt es Wohngeld? Es werden alle Personen im Haushalt mit deren Einkommen berücksichtigt. Auch die Höhe der Miete sowie das Preisniveau für Wohnraum in der jeweiligen Gemeinde spielt eine Rolle. Wer wenig verdient und viel fürs Wohnen ausgibt, bekommt tendenziell am meisten Unterstützung. </a:t>
            </a:r>
          </a:p>
          <a:p>
            <a:pPr lvl="0"/>
            <a:r>
              <a:rPr lang="de-DE" sz="1400" b="0" dirty="0"/>
              <a:t>Ein einfach zu bedienender Wohngeldrechner findet sich unter folgendem Link:</a:t>
            </a:r>
          </a:p>
          <a:p>
            <a:pPr marL="88900" lvl="0" indent="0">
              <a:buNone/>
            </a:pPr>
            <a:r>
              <a:rPr lang="de-DE" sz="1400" dirty="0">
                <a:hlinkClick r:id="rId2"/>
              </a:rPr>
              <a:t>https://www.biallo.de/vergleiche/soziales/wohngeld/nc/</a:t>
            </a:r>
            <a:endParaRPr lang="de-DE" sz="1400" dirty="0"/>
          </a:p>
          <a:p>
            <a:r>
              <a:rPr lang="de-DE" sz="1400" b="0" dirty="0"/>
              <a:t>Wohngeld kann nicht parallel zu Leistungen bezogen werden, bei denen bereits Bedarfe für Mieten berücksichtigt sind (z.B. parallel zu Bürgergeld oder Bafög)  </a:t>
            </a:r>
          </a:p>
          <a:p>
            <a:pPr marL="374650" indent="-285750"/>
            <a:r>
              <a:rPr lang="de-DE" sz="1400" b="0" dirty="0"/>
              <a:t>Wohngeld kann bezogen werden, wenn der Anspruch auf Bürgergeld durch Wohngeld, ggf. zusammen mit Unterhaltsvorschuss und Kinderzuschlag für mindestens 3 zusammenhängende Monate vermieden wird.   </a:t>
            </a:r>
          </a:p>
          <a:p>
            <a:endParaRPr lang="de-DE" sz="1000" b="0" dirty="0"/>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17</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7" name="Grafik 6">
            <a:extLst>
              <a:ext uri="{FF2B5EF4-FFF2-40B4-BE49-F238E27FC236}">
                <a16:creationId xmlns:a16="http://schemas.microsoft.com/office/drawing/2014/main" id="{CCFCC00A-A21A-4CC8-B8DE-59722BC1BC20}"/>
              </a:ext>
            </a:extLst>
          </p:cNvPr>
          <p:cNvPicPr>
            <a:picLocks noChangeAspect="1"/>
          </p:cNvPicPr>
          <p:nvPr/>
        </p:nvPicPr>
        <p:blipFill>
          <a:blip r:embed="rId3"/>
          <a:stretch>
            <a:fillRect/>
          </a:stretch>
        </p:blipFill>
        <p:spPr>
          <a:xfrm>
            <a:off x="7025612" y="5783803"/>
            <a:ext cx="1931336" cy="1049844"/>
          </a:xfrm>
          <a:prstGeom prst="rect">
            <a:avLst/>
          </a:prstGeom>
        </p:spPr>
      </p:pic>
    </p:spTree>
    <p:extLst>
      <p:ext uri="{BB962C8B-B14F-4D97-AF65-F5344CB8AC3E}">
        <p14:creationId xmlns:p14="http://schemas.microsoft.com/office/powerpoint/2010/main" val="326685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9BE90-E6BC-4D6E-B354-E301DAB76A0D}"/>
              </a:ext>
            </a:extLst>
          </p:cNvPr>
          <p:cNvSpPr>
            <a:spLocks noGrp="1"/>
          </p:cNvSpPr>
          <p:nvPr>
            <p:ph type="title"/>
          </p:nvPr>
        </p:nvSpPr>
        <p:spPr>
          <a:xfrm>
            <a:off x="622300" y="400844"/>
            <a:ext cx="6911975" cy="717550"/>
          </a:xfrm>
        </p:spPr>
        <p:txBody>
          <a:bodyPr/>
          <a:lstStyle/>
          <a:p>
            <a:r>
              <a:rPr lang="de-DE" u="sng" dirty="0"/>
              <a:t>Wohngeldreform 2023</a:t>
            </a:r>
          </a:p>
        </p:txBody>
      </p:sp>
      <p:pic>
        <p:nvPicPr>
          <p:cNvPr id="7" name="Inhaltsplatzhalter 6">
            <a:extLst>
              <a:ext uri="{FF2B5EF4-FFF2-40B4-BE49-F238E27FC236}">
                <a16:creationId xmlns:a16="http://schemas.microsoft.com/office/drawing/2014/main" id="{B78CB510-EE5B-4DA8-B959-3FA67E0C663E}"/>
              </a:ext>
            </a:extLst>
          </p:cNvPr>
          <p:cNvPicPr>
            <a:picLocks noGrp="1" noChangeAspect="1"/>
          </p:cNvPicPr>
          <p:nvPr>
            <p:ph idx="1"/>
          </p:nvPr>
        </p:nvPicPr>
        <p:blipFill>
          <a:blip r:embed="rId2"/>
          <a:stretch>
            <a:fillRect/>
          </a:stretch>
        </p:blipFill>
        <p:spPr>
          <a:xfrm>
            <a:off x="974926" y="1114425"/>
            <a:ext cx="6022806" cy="4525962"/>
          </a:xfrm>
          <a:prstGeom prst="rect">
            <a:avLst/>
          </a:prstGeom>
        </p:spPr>
      </p:pic>
      <p:sp>
        <p:nvSpPr>
          <p:cNvPr id="4" name="Fußzeilenplatzhalter 3">
            <a:extLst>
              <a:ext uri="{FF2B5EF4-FFF2-40B4-BE49-F238E27FC236}">
                <a16:creationId xmlns:a16="http://schemas.microsoft.com/office/drawing/2014/main" id="{0E469DA0-DFA9-4AD4-AC47-E1C333303A0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E0B52FC-6B59-4E54-B926-1266DE5C49A0}"/>
              </a:ext>
            </a:extLst>
          </p:cNvPr>
          <p:cNvSpPr>
            <a:spLocks noGrp="1"/>
          </p:cNvSpPr>
          <p:nvPr>
            <p:ph type="sldNum" sz="quarter" idx="11"/>
          </p:nvPr>
        </p:nvSpPr>
        <p:spPr/>
        <p:txBody>
          <a:bodyPr/>
          <a:lstStyle/>
          <a:p>
            <a:fld id="{DC8927E2-E660-4982-9BE3-86DA6CF8CDF7}" type="slidenum">
              <a:rPr lang="de-DE" altLang="de-DE" smtClean="0"/>
              <a:pPr/>
              <a:t>18</a:t>
            </a:fld>
            <a:endParaRPr lang="de-DE" altLang="de-DE"/>
          </a:p>
        </p:txBody>
      </p:sp>
      <p:sp>
        <p:nvSpPr>
          <p:cNvPr id="6" name="Datumsplatzhalter 5">
            <a:extLst>
              <a:ext uri="{FF2B5EF4-FFF2-40B4-BE49-F238E27FC236}">
                <a16:creationId xmlns:a16="http://schemas.microsoft.com/office/drawing/2014/main" id="{B1E10264-9DDF-4B5C-9266-0396C52640AF}"/>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a:extLst>
              <a:ext uri="{FF2B5EF4-FFF2-40B4-BE49-F238E27FC236}">
                <a16:creationId xmlns:a16="http://schemas.microsoft.com/office/drawing/2014/main" id="{BBCF5439-2527-46A3-B4C7-B5F11F64FD0E}"/>
              </a:ext>
            </a:extLst>
          </p:cNvPr>
          <p:cNvPicPr>
            <a:picLocks noChangeAspect="1"/>
          </p:cNvPicPr>
          <p:nvPr/>
        </p:nvPicPr>
        <p:blipFill>
          <a:blip r:embed="rId3"/>
          <a:stretch>
            <a:fillRect/>
          </a:stretch>
        </p:blipFill>
        <p:spPr>
          <a:xfrm>
            <a:off x="747829" y="5564980"/>
            <a:ext cx="6477000" cy="409575"/>
          </a:xfrm>
          <a:prstGeom prst="rect">
            <a:avLst/>
          </a:prstGeom>
        </p:spPr>
      </p:pic>
    </p:spTree>
    <p:extLst>
      <p:ext uri="{BB962C8B-B14F-4D97-AF65-F5344CB8AC3E}">
        <p14:creationId xmlns:p14="http://schemas.microsoft.com/office/powerpoint/2010/main" val="2265492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66916-9FE2-4DFC-B2B8-2BE294A93B6B}"/>
              </a:ext>
            </a:extLst>
          </p:cNvPr>
          <p:cNvSpPr>
            <a:spLocks noGrp="1"/>
          </p:cNvSpPr>
          <p:nvPr>
            <p:ph type="title"/>
          </p:nvPr>
        </p:nvSpPr>
        <p:spPr>
          <a:xfrm>
            <a:off x="622300" y="428625"/>
            <a:ext cx="6911975" cy="717550"/>
          </a:xfrm>
        </p:spPr>
        <p:txBody>
          <a:bodyPr/>
          <a:lstStyle/>
          <a:p>
            <a:r>
              <a:rPr lang="de-DE" sz="1600" u="sng" dirty="0"/>
              <a:t>Wohngelderhöhung 2025</a:t>
            </a:r>
            <a:br>
              <a:rPr lang="de-DE" sz="1600" u="sng" dirty="0"/>
            </a:br>
            <a:r>
              <a:rPr lang="de-DE" sz="1600" dirty="0">
                <a:hlinkClick r:id="rId2"/>
              </a:rPr>
              <a:t>BMWSB - Startseite - Erhöhung des Wohngeldes zum 1. Januar 2025</a:t>
            </a:r>
            <a:endParaRPr lang="de-DE" sz="1600" u="sng" dirty="0"/>
          </a:p>
        </p:txBody>
      </p:sp>
      <p:pic>
        <p:nvPicPr>
          <p:cNvPr id="7" name="Inhaltsplatzhalter 6">
            <a:extLst>
              <a:ext uri="{FF2B5EF4-FFF2-40B4-BE49-F238E27FC236}">
                <a16:creationId xmlns:a16="http://schemas.microsoft.com/office/drawing/2014/main" id="{ADF201C5-217B-45BB-8B6F-9CF9C79D3630}"/>
              </a:ext>
            </a:extLst>
          </p:cNvPr>
          <p:cNvPicPr>
            <a:picLocks noGrp="1" noChangeAspect="1"/>
          </p:cNvPicPr>
          <p:nvPr>
            <p:ph idx="1"/>
          </p:nvPr>
        </p:nvPicPr>
        <p:blipFill>
          <a:blip r:embed="rId3"/>
          <a:stretch>
            <a:fillRect/>
          </a:stretch>
        </p:blipFill>
        <p:spPr>
          <a:xfrm>
            <a:off x="185738" y="1146175"/>
            <a:ext cx="8229600" cy="3794810"/>
          </a:xfrm>
          <a:prstGeom prst="rect">
            <a:avLst/>
          </a:prstGeom>
        </p:spPr>
      </p:pic>
      <p:sp>
        <p:nvSpPr>
          <p:cNvPr id="4" name="Fußzeilenplatzhalter 3">
            <a:extLst>
              <a:ext uri="{FF2B5EF4-FFF2-40B4-BE49-F238E27FC236}">
                <a16:creationId xmlns:a16="http://schemas.microsoft.com/office/drawing/2014/main" id="{7DAEB3C9-4C10-44AC-B876-2D22D942F6B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088FE308-0C6D-4616-A8B5-5C1A274BBEEB}"/>
              </a:ext>
            </a:extLst>
          </p:cNvPr>
          <p:cNvSpPr>
            <a:spLocks noGrp="1"/>
          </p:cNvSpPr>
          <p:nvPr>
            <p:ph type="sldNum" sz="quarter" idx="11"/>
          </p:nvPr>
        </p:nvSpPr>
        <p:spPr/>
        <p:txBody>
          <a:bodyPr/>
          <a:lstStyle/>
          <a:p>
            <a:fld id="{DC8927E2-E660-4982-9BE3-86DA6CF8CDF7}" type="slidenum">
              <a:rPr lang="de-DE" altLang="de-DE" smtClean="0"/>
              <a:pPr/>
              <a:t>19</a:t>
            </a:fld>
            <a:endParaRPr lang="de-DE" altLang="de-DE"/>
          </a:p>
        </p:txBody>
      </p:sp>
      <p:sp>
        <p:nvSpPr>
          <p:cNvPr id="6" name="Datumsplatzhalter 5">
            <a:extLst>
              <a:ext uri="{FF2B5EF4-FFF2-40B4-BE49-F238E27FC236}">
                <a16:creationId xmlns:a16="http://schemas.microsoft.com/office/drawing/2014/main" id="{6BEFCA90-6D3C-4023-A632-0077057F6F1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a:extLst>
              <a:ext uri="{FF2B5EF4-FFF2-40B4-BE49-F238E27FC236}">
                <a16:creationId xmlns:a16="http://schemas.microsoft.com/office/drawing/2014/main" id="{E1FCE584-354D-426D-BEAD-55826D234934}"/>
              </a:ext>
            </a:extLst>
          </p:cNvPr>
          <p:cNvPicPr>
            <a:picLocks noChangeAspect="1"/>
          </p:cNvPicPr>
          <p:nvPr/>
        </p:nvPicPr>
        <p:blipFill>
          <a:blip r:embed="rId4"/>
          <a:stretch>
            <a:fillRect/>
          </a:stretch>
        </p:blipFill>
        <p:spPr>
          <a:xfrm>
            <a:off x="2312276" y="4940985"/>
            <a:ext cx="5927834" cy="1281139"/>
          </a:xfrm>
          <a:prstGeom prst="rect">
            <a:avLst/>
          </a:prstGeom>
        </p:spPr>
      </p:pic>
    </p:spTree>
    <p:extLst>
      <p:ext uri="{BB962C8B-B14F-4D97-AF65-F5344CB8AC3E}">
        <p14:creationId xmlns:p14="http://schemas.microsoft.com/office/powerpoint/2010/main" val="3824989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u="sng" dirty="0"/>
              <a:t>Regelbedarfe in 2023 / seit 01.01.2024,</a:t>
            </a:r>
            <a:br>
              <a:rPr lang="de-DE" u="sng" dirty="0"/>
            </a:br>
            <a:r>
              <a:rPr lang="de-DE" u="sng" dirty="0"/>
              <a:t>keine Erhöhung in 2025</a:t>
            </a:r>
            <a:endParaRPr lang="de-DE" dirty="0"/>
          </a:p>
        </p:txBody>
      </p:sp>
      <p:sp>
        <p:nvSpPr>
          <p:cNvPr id="4" name="Fußzeilenplatzhalter 3"/>
          <p:cNvSpPr>
            <a:spLocks noGrp="1"/>
          </p:cNvSpPr>
          <p:nvPr>
            <p:ph type="ftr" sz="quarter" idx="10"/>
          </p:nvPr>
        </p:nvSpPr>
        <p:spPr/>
        <p:txBody>
          <a:bodyPr/>
          <a:lstStyle/>
          <a:p>
            <a:r>
              <a:rPr lang="de-DE" altLang="de-DE"/>
              <a:t>Fachbereich Integration und Arbeit</a:t>
            </a:r>
          </a:p>
        </p:txBody>
      </p:sp>
      <p:sp>
        <p:nvSpPr>
          <p:cNvPr id="5" name="Foliennummernplatzhalter 4"/>
          <p:cNvSpPr>
            <a:spLocks noGrp="1"/>
          </p:cNvSpPr>
          <p:nvPr>
            <p:ph type="sldNum" sz="quarter" idx="11"/>
          </p:nvPr>
        </p:nvSpPr>
        <p:spPr/>
        <p:txBody>
          <a:bodyPr/>
          <a:lstStyle/>
          <a:p>
            <a:fld id="{DC8927E2-E660-4982-9BE3-86DA6CF8CDF7}" type="slidenum">
              <a:rPr lang="de-DE" altLang="de-DE" smtClean="0"/>
              <a:pPr/>
              <a:t>2</a:t>
            </a:fld>
            <a:endParaRPr lang="de-DE" altLang="de-DE"/>
          </a:p>
        </p:txBody>
      </p:sp>
      <p:sp>
        <p:nvSpPr>
          <p:cNvPr id="6" name="Datumsplatzhalter 5"/>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13" name="Inhaltsplatzhalter 2"/>
          <p:cNvSpPr>
            <a:spLocks noGrp="1"/>
          </p:cNvSpPr>
          <p:nvPr>
            <p:ph idx="1"/>
          </p:nvPr>
        </p:nvSpPr>
        <p:spPr>
          <a:xfrm>
            <a:off x="622300" y="1171479"/>
            <a:ext cx="8229600" cy="4525962"/>
          </a:xfrm>
        </p:spPr>
        <p:txBody>
          <a:bodyPr/>
          <a:lstStyle/>
          <a:p>
            <a:endParaRPr lang="de-DE" sz="1400" b="0" u="sng" dirty="0"/>
          </a:p>
          <a:p>
            <a:endParaRPr lang="de-DE" sz="1400" b="0" u="sng" dirty="0"/>
          </a:p>
          <a:p>
            <a:endParaRPr lang="de-DE" sz="1400" b="0" u="sng" dirty="0"/>
          </a:p>
          <a:p>
            <a:endParaRPr lang="de-DE" dirty="0"/>
          </a:p>
        </p:txBody>
      </p:sp>
      <p:pic>
        <p:nvPicPr>
          <p:cNvPr id="14" name="Grafik 13"/>
          <p:cNvPicPr>
            <a:picLocks noChangeAspect="1"/>
          </p:cNvPicPr>
          <p:nvPr/>
        </p:nvPicPr>
        <p:blipFill>
          <a:blip r:embed="rId2"/>
          <a:stretch>
            <a:fillRect/>
          </a:stretch>
        </p:blipFill>
        <p:spPr>
          <a:xfrm>
            <a:off x="6204928" y="338210"/>
            <a:ext cx="1886106" cy="1462531"/>
          </a:xfrm>
          <a:prstGeom prst="rect">
            <a:avLst/>
          </a:prstGeom>
        </p:spPr>
      </p:pic>
      <p:pic>
        <p:nvPicPr>
          <p:cNvPr id="8" name="Grafik 7">
            <a:extLst>
              <a:ext uri="{FF2B5EF4-FFF2-40B4-BE49-F238E27FC236}">
                <a16:creationId xmlns:a16="http://schemas.microsoft.com/office/drawing/2014/main" id="{76B57F15-9D36-4431-95B7-AF72945D515B}"/>
              </a:ext>
            </a:extLst>
          </p:cNvPr>
          <p:cNvPicPr>
            <a:picLocks noChangeAspect="1"/>
          </p:cNvPicPr>
          <p:nvPr/>
        </p:nvPicPr>
        <p:blipFill>
          <a:blip r:embed="rId3"/>
          <a:stretch>
            <a:fillRect/>
          </a:stretch>
        </p:blipFill>
        <p:spPr>
          <a:xfrm>
            <a:off x="1052965" y="1589531"/>
            <a:ext cx="7038069" cy="4096990"/>
          </a:xfrm>
          <a:prstGeom prst="rect">
            <a:avLst/>
          </a:prstGeom>
        </p:spPr>
      </p:pic>
      <p:pic>
        <p:nvPicPr>
          <p:cNvPr id="3" name="Grafik 2">
            <a:extLst>
              <a:ext uri="{FF2B5EF4-FFF2-40B4-BE49-F238E27FC236}">
                <a16:creationId xmlns:a16="http://schemas.microsoft.com/office/drawing/2014/main" id="{1587D661-7ABA-4688-B193-7DC1A3CDBA32}"/>
              </a:ext>
            </a:extLst>
          </p:cNvPr>
          <p:cNvPicPr>
            <a:picLocks noChangeAspect="1"/>
          </p:cNvPicPr>
          <p:nvPr/>
        </p:nvPicPr>
        <p:blipFill>
          <a:blip r:embed="rId4"/>
          <a:stretch>
            <a:fillRect/>
          </a:stretch>
        </p:blipFill>
        <p:spPr>
          <a:xfrm>
            <a:off x="1182329" y="5737289"/>
            <a:ext cx="6779340" cy="469433"/>
          </a:xfrm>
          <a:prstGeom prst="rect">
            <a:avLst/>
          </a:prstGeom>
        </p:spPr>
      </p:pic>
    </p:spTree>
    <p:extLst>
      <p:ext uri="{BB962C8B-B14F-4D97-AF65-F5344CB8AC3E}">
        <p14:creationId xmlns:p14="http://schemas.microsoft.com/office/powerpoint/2010/main" val="402924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35C41-66C3-4D93-8C7E-41E3FCDBD7DA}"/>
              </a:ext>
            </a:extLst>
          </p:cNvPr>
          <p:cNvSpPr>
            <a:spLocks noGrp="1"/>
          </p:cNvSpPr>
          <p:nvPr>
            <p:ph type="title"/>
          </p:nvPr>
        </p:nvSpPr>
        <p:spPr>
          <a:xfrm>
            <a:off x="622300" y="395287"/>
            <a:ext cx="6911975" cy="717550"/>
          </a:xfrm>
        </p:spPr>
        <p:txBody>
          <a:bodyPr/>
          <a:lstStyle/>
          <a:p>
            <a:r>
              <a:rPr lang="de-DE" sz="1800" u="sng" dirty="0"/>
              <a:t>Vorrangige Leistungen: Wohngeld, Tabelle unten bezieht sich auf den Stand 2024, Ab dem 01.01.2025 gelten höhere Beträge  </a:t>
            </a:r>
            <a:endParaRPr lang="de-DE" sz="1800" dirty="0"/>
          </a:p>
        </p:txBody>
      </p:sp>
      <p:sp>
        <p:nvSpPr>
          <p:cNvPr id="4" name="Inhaltsplatzhalter 3">
            <a:extLst>
              <a:ext uri="{FF2B5EF4-FFF2-40B4-BE49-F238E27FC236}">
                <a16:creationId xmlns:a16="http://schemas.microsoft.com/office/drawing/2014/main" id="{C725E7C5-0BE0-40C2-8A36-89F44FFC6A64}"/>
              </a:ext>
            </a:extLst>
          </p:cNvPr>
          <p:cNvSpPr>
            <a:spLocks noGrp="1"/>
          </p:cNvSpPr>
          <p:nvPr>
            <p:ph sz="half" idx="2"/>
          </p:nvPr>
        </p:nvSpPr>
        <p:spPr>
          <a:xfrm>
            <a:off x="4813300" y="1682885"/>
            <a:ext cx="4038600" cy="4028327"/>
          </a:xfrm>
        </p:spPr>
        <p:txBody>
          <a:bodyPr/>
          <a:lstStyle/>
          <a:p>
            <a:pPr marL="88900" indent="0">
              <a:buNone/>
            </a:pPr>
            <a:endParaRPr lang="de-DE" sz="1600" u="sng" dirty="0"/>
          </a:p>
          <a:p>
            <a:pPr marL="88900" indent="0">
              <a:buNone/>
            </a:pPr>
            <a:r>
              <a:rPr lang="de-DE" sz="1600" u="sng" dirty="0"/>
              <a:t>Mietstufen:</a:t>
            </a:r>
          </a:p>
          <a:p>
            <a:pPr marL="88900" indent="0">
              <a:buNone/>
            </a:pPr>
            <a:r>
              <a:rPr lang="de-DE" sz="1600" dirty="0"/>
              <a:t>Stadt Marburg: 5</a:t>
            </a:r>
          </a:p>
          <a:p>
            <a:pPr marL="88900" indent="0">
              <a:buNone/>
            </a:pPr>
            <a:r>
              <a:rPr lang="de-DE" sz="1600" dirty="0"/>
              <a:t>Stadtallendorf: 2</a:t>
            </a:r>
          </a:p>
          <a:p>
            <a:pPr marL="88900" indent="0">
              <a:buNone/>
            </a:pPr>
            <a:r>
              <a:rPr lang="de-DE" sz="1600" dirty="0"/>
              <a:t>Gladenbach: 2</a:t>
            </a:r>
          </a:p>
          <a:p>
            <a:pPr marL="88900" indent="0">
              <a:buNone/>
            </a:pPr>
            <a:r>
              <a:rPr lang="de-DE" sz="1600" dirty="0"/>
              <a:t>Stadt Biedenkopf: 1</a:t>
            </a:r>
          </a:p>
          <a:p>
            <a:pPr marL="88900" indent="0">
              <a:buNone/>
            </a:pPr>
            <a:r>
              <a:rPr lang="de-DE" sz="1600" dirty="0"/>
              <a:t>Kirchhain: 1</a:t>
            </a:r>
          </a:p>
          <a:p>
            <a:pPr marL="88900" indent="0">
              <a:buNone/>
            </a:pPr>
            <a:r>
              <a:rPr lang="de-DE" sz="1600" dirty="0"/>
              <a:t>Dautphetal: 1</a:t>
            </a:r>
          </a:p>
          <a:p>
            <a:pPr marL="88900" indent="0">
              <a:buNone/>
            </a:pPr>
            <a:r>
              <a:rPr lang="de-DE" sz="1600" dirty="0"/>
              <a:t>Marburg Biedenkopf (restlicher Landkreis ohne Biedenkopf, Dautphetal, Gladenbach, Kirchhain, Marburg, Stadtallendorf): 1</a:t>
            </a:r>
          </a:p>
          <a:p>
            <a:pPr marL="88900" indent="0">
              <a:buNone/>
            </a:pPr>
            <a:endParaRPr lang="de-DE" sz="1600" dirty="0"/>
          </a:p>
          <a:p>
            <a:pPr marL="88900" indent="0">
              <a:buNone/>
            </a:pPr>
            <a:r>
              <a:rPr lang="de-DE" sz="1600" u="sng" dirty="0"/>
              <a:t>Gesamteinkommen</a:t>
            </a:r>
            <a:r>
              <a:rPr lang="de-DE" sz="1600" dirty="0"/>
              <a:t> meint hier das Nettoeinkommen.</a:t>
            </a:r>
          </a:p>
        </p:txBody>
      </p:sp>
      <p:sp>
        <p:nvSpPr>
          <p:cNvPr id="5" name="Fußzeilenplatzhalter 4">
            <a:extLst>
              <a:ext uri="{FF2B5EF4-FFF2-40B4-BE49-F238E27FC236}">
                <a16:creationId xmlns:a16="http://schemas.microsoft.com/office/drawing/2014/main" id="{3676B766-D0D1-44B8-B637-169D97D6B861}"/>
              </a:ext>
            </a:extLst>
          </p:cNvPr>
          <p:cNvSpPr>
            <a:spLocks noGrp="1"/>
          </p:cNvSpPr>
          <p:nvPr>
            <p:ph type="ftr" sz="quarter" idx="10"/>
          </p:nvPr>
        </p:nvSpPr>
        <p:spPr/>
        <p:txBody>
          <a:bodyPr/>
          <a:lstStyle/>
          <a:p>
            <a:r>
              <a:rPr lang="de-DE" altLang="de-DE"/>
              <a:t>Fachbereich Integration und Arbeit</a:t>
            </a:r>
          </a:p>
        </p:txBody>
      </p:sp>
      <p:sp>
        <p:nvSpPr>
          <p:cNvPr id="6" name="Foliennummernplatzhalter 5">
            <a:extLst>
              <a:ext uri="{FF2B5EF4-FFF2-40B4-BE49-F238E27FC236}">
                <a16:creationId xmlns:a16="http://schemas.microsoft.com/office/drawing/2014/main" id="{19541B46-1E8A-4300-A06C-D40373035EBB}"/>
              </a:ext>
            </a:extLst>
          </p:cNvPr>
          <p:cNvSpPr>
            <a:spLocks noGrp="1"/>
          </p:cNvSpPr>
          <p:nvPr>
            <p:ph type="sldNum" sz="quarter" idx="11"/>
          </p:nvPr>
        </p:nvSpPr>
        <p:spPr/>
        <p:txBody>
          <a:bodyPr/>
          <a:lstStyle/>
          <a:p>
            <a:fld id="{53E585A8-077D-465D-8671-7CE098C2905D}" type="slidenum">
              <a:rPr lang="de-DE" altLang="de-DE" smtClean="0"/>
              <a:pPr/>
              <a:t>20</a:t>
            </a:fld>
            <a:endParaRPr lang="de-DE" altLang="de-DE"/>
          </a:p>
        </p:txBody>
      </p:sp>
      <p:sp>
        <p:nvSpPr>
          <p:cNvPr id="7" name="Datumsplatzhalter 6">
            <a:extLst>
              <a:ext uri="{FF2B5EF4-FFF2-40B4-BE49-F238E27FC236}">
                <a16:creationId xmlns:a16="http://schemas.microsoft.com/office/drawing/2014/main" id="{D1A4D421-9333-4422-A23B-29D94B1A5EAA}"/>
              </a:ext>
            </a:extLst>
          </p:cNvPr>
          <p:cNvSpPr>
            <a:spLocks noGrp="1"/>
          </p:cNvSpPr>
          <p:nvPr>
            <p:ph type="dt" sz="half" idx="12"/>
          </p:nvPr>
        </p:nvSpPr>
        <p:spPr/>
        <p:txBody>
          <a:bodyPr/>
          <a:lstStyle/>
          <a:p>
            <a:fld id="{5C292CB3-288F-45B8-AE4E-1E8FF71216BF}" type="datetime4">
              <a:rPr lang="de-DE" altLang="de-DE" smtClean="0"/>
              <a:t>18. Februar 2025</a:t>
            </a:fld>
            <a:endParaRPr lang="de-DE" altLang="de-DE"/>
          </a:p>
        </p:txBody>
      </p:sp>
      <p:pic>
        <p:nvPicPr>
          <p:cNvPr id="8" name="Inhaltsplatzhalter 7">
            <a:extLst>
              <a:ext uri="{FF2B5EF4-FFF2-40B4-BE49-F238E27FC236}">
                <a16:creationId xmlns:a16="http://schemas.microsoft.com/office/drawing/2014/main" id="{F888AA51-72BC-4E68-B6D6-9C954818C0C7}"/>
              </a:ext>
            </a:extLst>
          </p:cNvPr>
          <p:cNvPicPr>
            <a:picLocks noGrp="1" noChangeAspect="1"/>
          </p:cNvPicPr>
          <p:nvPr>
            <p:ph sz="half" idx="1"/>
          </p:nvPr>
        </p:nvPicPr>
        <p:blipFill>
          <a:blip r:embed="rId2"/>
          <a:stretch>
            <a:fillRect/>
          </a:stretch>
        </p:blipFill>
        <p:spPr>
          <a:xfrm>
            <a:off x="622300" y="1907200"/>
            <a:ext cx="4038600" cy="3868040"/>
          </a:xfrm>
          <a:prstGeom prst="rect">
            <a:avLst/>
          </a:prstGeom>
        </p:spPr>
      </p:pic>
      <p:pic>
        <p:nvPicPr>
          <p:cNvPr id="11" name="Grafik 10">
            <a:extLst>
              <a:ext uri="{FF2B5EF4-FFF2-40B4-BE49-F238E27FC236}">
                <a16:creationId xmlns:a16="http://schemas.microsoft.com/office/drawing/2014/main" id="{7D4C22B1-A863-456F-AAF6-4ADEFB18EFF3}"/>
              </a:ext>
            </a:extLst>
          </p:cNvPr>
          <p:cNvPicPr>
            <a:picLocks noChangeAspect="1"/>
          </p:cNvPicPr>
          <p:nvPr/>
        </p:nvPicPr>
        <p:blipFill>
          <a:blip r:embed="rId3"/>
          <a:stretch>
            <a:fillRect/>
          </a:stretch>
        </p:blipFill>
        <p:spPr>
          <a:xfrm>
            <a:off x="622300" y="1048534"/>
            <a:ext cx="8064500" cy="717550"/>
          </a:xfrm>
          <a:prstGeom prst="rect">
            <a:avLst/>
          </a:prstGeom>
        </p:spPr>
      </p:pic>
      <p:pic>
        <p:nvPicPr>
          <p:cNvPr id="13" name="Grafik 12">
            <a:extLst>
              <a:ext uri="{FF2B5EF4-FFF2-40B4-BE49-F238E27FC236}">
                <a16:creationId xmlns:a16="http://schemas.microsoft.com/office/drawing/2014/main" id="{36D81086-2147-4FAF-8BDD-F66B389F252A}"/>
              </a:ext>
            </a:extLst>
          </p:cNvPr>
          <p:cNvPicPr>
            <a:picLocks noChangeAspect="1"/>
          </p:cNvPicPr>
          <p:nvPr/>
        </p:nvPicPr>
        <p:blipFill>
          <a:blip r:embed="rId4"/>
          <a:stretch>
            <a:fillRect/>
          </a:stretch>
        </p:blipFill>
        <p:spPr>
          <a:xfrm>
            <a:off x="3211479" y="5865200"/>
            <a:ext cx="1257300" cy="333375"/>
          </a:xfrm>
          <a:prstGeom prst="rect">
            <a:avLst/>
          </a:prstGeom>
        </p:spPr>
      </p:pic>
    </p:spTree>
    <p:extLst>
      <p:ext uri="{BB962C8B-B14F-4D97-AF65-F5344CB8AC3E}">
        <p14:creationId xmlns:p14="http://schemas.microsoft.com/office/powerpoint/2010/main" val="48249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7B879-EE7F-43F2-A129-4AFF34538D55}"/>
              </a:ext>
            </a:extLst>
          </p:cNvPr>
          <p:cNvSpPr>
            <a:spLocks noGrp="1"/>
          </p:cNvSpPr>
          <p:nvPr>
            <p:ph type="title"/>
          </p:nvPr>
        </p:nvSpPr>
        <p:spPr/>
        <p:txBody>
          <a:bodyPr/>
          <a:lstStyle/>
          <a:p>
            <a:br>
              <a:rPr lang="de-DE" sz="2000" dirty="0"/>
            </a:br>
            <a:r>
              <a:rPr lang="de-DE" sz="1400" u="sng" dirty="0"/>
              <a:t>Erneute Wohngelderhöhung zum 01.01.2025, Tabelle unten bezieht sich auf Mietstufe 5 (Stadt Marburg)</a:t>
            </a:r>
            <a:br>
              <a:rPr lang="de-DE" sz="1400" u="sng" dirty="0"/>
            </a:br>
            <a:r>
              <a:rPr lang="de-DE" sz="1400" u="sng" dirty="0">
                <a:solidFill>
                  <a:schemeClr val="tx2">
                    <a:lumMod val="40000"/>
                    <a:lumOff val="60000"/>
                  </a:schemeClr>
                </a:solidFill>
              </a:rPr>
              <a:t>https://www.smart-rechner.de/wohngeld/ratgeber</a:t>
            </a:r>
            <a:br>
              <a:rPr lang="de-DE" sz="1400" dirty="0"/>
            </a:br>
            <a:r>
              <a:rPr lang="de-DE" sz="1400" dirty="0"/>
              <a:t> </a:t>
            </a:r>
          </a:p>
        </p:txBody>
      </p:sp>
      <p:pic>
        <p:nvPicPr>
          <p:cNvPr id="7" name="Inhaltsplatzhalter 6">
            <a:extLst>
              <a:ext uri="{FF2B5EF4-FFF2-40B4-BE49-F238E27FC236}">
                <a16:creationId xmlns:a16="http://schemas.microsoft.com/office/drawing/2014/main" id="{4443C70D-24E8-4421-A9A9-5D788BAF33C1}"/>
              </a:ext>
            </a:extLst>
          </p:cNvPr>
          <p:cNvPicPr>
            <a:picLocks noGrp="1" noChangeAspect="1"/>
          </p:cNvPicPr>
          <p:nvPr>
            <p:ph idx="1"/>
          </p:nvPr>
        </p:nvPicPr>
        <p:blipFill>
          <a:blip r:embed="rId2"/>
          <a:stretch>
            <a:fillRect/>
          </a:stretch>
        </p:blipFill>
        <p:spPr>
          <a:xfrm>
            <a:off x="473075" y="1162337"/>
            <a:ext cx="5247236" cy="1134789"/>
          </a:xfrm>
          <a:prstGeom prst="rect">
            <a:avLst/>
          </a:prstGeom>
        </p:spPr>
      </p:pic>
      <p:sp>
        <p:nvSpPr>
          <p:cNvPr id="4" name="Fußzeilenplatzhalter 3">
            <a:extLst>
              <a:ext uri="{FF2B5EF4-FFF2-40B4-BE49-F238E27FC236}">
                <a16:creationId xmlns:a16="http://schemas.microsoft.com/office/drawing/2014/main" id="{AE577228-A6C1-4B2D-9067-02D0998ACC5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513F97FD-92EA-44F9-A1B0-4FF9E599B5ED}"/>
              </a:ext>
            </a:extLst>
          </p:cNvPr>
          <p:cNvSpPr>
            <a:spLocks noGrp="1"/>
          </p:cNvSpPr>
          <p:nvPr>
            <p:ph type="sldNum" sz="quarter" idx="11"/>
          </p:nvPr>
        </p:nvSpPr>
        <p:spPr/>
        <p:txBody>
          <a:bodyPr/>
          <a:lstStyle/>
          <a:p>
            <a:fld id="{DC8927E2-E660-4982-9BE3-86DA6CF8CDF7}" type="slidenum">
              <a:rPr lang="de-DE" altLang="de-DE" smtClean="0"/>
              <a:pPr/>
              <a:t>21</a:t>
            </a:fld>
            <a:endParaRPr lang="de-DE" altLang="de-DE"/>
          </a:p>
        </p:txBody>
      </p:sp>
      <p:sp>
        <p:nvSpPr>
          <p:cNvPr id="6" name="Datumsplatzhalter 5">
            <a:extLst>
              <a:ext uri="{FF2B5EF4-FFF2-40B4-BE49-F238E27FC236}">
                <a16:creationId xmlns:a16="http://schemas.microsoft.com/office/drawing/2014/main" id="{214C2115-8A6E-49CF-AB11-1CFBF724F8B2}"/>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a:extLst>
              <a:ext uri="{FF2B5EF4-FFF2-40B4-BE49-F238E27FC236}">
                <a16:creationId xmlns:a16="http://schemas.microsoft.com/office/drawing/2014/main" id="{A8F43E18-0581-42E6-BC5C-C0D089351242}"/>
              </a:ext>
            </a:extLst>
          </p:cNvPr>
          <p:cNvPicPr>
            <a:picLocks noChangeAspect="1"/>
          </p:cNvPicPr>
          <p:nvPr/>
        </p:nvPicPr>
        <p:blipFill>
          <a:blip r:embed="rId3"/>
          <a:stretch>
            <a:fillRect/>
          </a:stretch>
        </p:blipFill>
        <p:spPr>
          <a:xfrm>
            <a:off x="529020" y="2345038"/>
            <a:ext cx="4084583" cy="3058512"/>
          </a:xfrm>
          <a:prstGeom prst="rect">
            <a:avLst/>
          </a:prstGeom>
        </p:spPr>
      </p:pic>
      <p:pic>
        <p:nvPicPr>
          <p:cNvPr id="9" name="Grafik 8">
            <a:extLst>
              <a:ext uri="{FF2B5EF4-FFF2-40B4-BE49-F238E27FC236}">
                <a16:creationId xmlns:a16="http://schemas.microsoft.com/office/drawing/2014/main" id="{8376C718-96F2-42CD-9B19-907B927B1D71}"/>
              </a:ext>
            </a:extLst>
          </p:cNvPr>
          <p:cNvPicPr>
            <a:picLocks noChangeAspect="1"/>
          </p:cNvPicPr>
          <p:nvPr/>
        </p:nvPicPr>
        <p:blipFill>
          <a:blip r:embed="rId4"/>
          <a:stretch>
            <a:fillRect/>
          </a:stretch>
        </p:blipFill>
        <p:spPr>
          <a:xfrm>
            <a:off x="4719145" y="2345038"/>
            <a:ext cx="4174030" cy="3058512"/>
          </a:xfrm>
          <a:prstGeom prst="rect">
            <a:avLst/>
          </a:prstGeom>
        </p:spPr>
      </p:pic>
      <p:pic>
        <p:nvPicPr>
          <p:cNvPr id="13" name="Grafik 12">
            <a:extLst>
              <a:ext uri="{FF2B5EF4-FFF2-40B4-BE49-F238E27FC236}">
                <a16:creationId xmlns:a16="http://schemas.microsoft.com/office/drawing/2014/main" id="{C3656FDA-0831-418E-B76A-8DEAEF939357}"/>
              </a:ext>
            </a:extLst>
          </p:cNvPr>
          <p:cNvPicPr>
            <a:picLocks noChangeAspect="1"/>
          </p:cNvPicPr>
          <p:nvPr/>
        </p:nvPicPr>
        <p:blipFill>
          <a:blip r:embed="rId5"/>
          <a:stretch>
            <a:fillRect/>
          </a:stretch>
        </p:blipFill>
        <p:spPr>
          <a:xfrm>
            <a:off x="4246180" y="5403550"/>
            <a:ext cx="4646995" cy="1179787"/>
          </a:xfrm>
          <a:prstGeom prst="rect">
            <a:avLst/>
          </a:prstGeom>
        </p:spPr>
      </p:pic>
      <p:pic>
        <p:nvPicPr>
          <p:cNvPr id="14" name="Grafik 13">
            <a:extLst>
              <a:ext uri="{FF2B5EF4-FFF2-40B4-BE49-F238E27FC236}">
                <a16:creationId xmlns:a16="http://schemas.microsoft.com/office/drawing/2014/main" id="{A3E57DA5-4E5C-45B7-8C9C-B1CA753E4DB1}"/>
              </a:ext>
            </a:extLst>
          </p:cNvPr>
          <p:cNvPicPr>
            <a:picLocks noChangeAspect="1"/>
          </p:cNvPicPr>
          <p:nvPr/>
        </p:nvPicPr>
        <p:blipFill>
          <a:blip r:embed="rId6"/>
          <a:stretch>
            <a:fillRect/>
          </a:stretch>
        </p:blipFill>
        <p:spPr>
          <a:xfrm>
            <a:off x="5825853" y="755651"/>
            <a:ext cx="2431503" cy="1541476"/>
          </a:xfrm>
          <a:prstGeom prst="rect">
            <a:avLst/>
          </a:prstGeom>
        </p:spPr>
      </p:pic>
    </p:spTree>
    <p:extLst>
      <p:ext uri="{BB962C8B-B14F-4D97-AF65-F5344CB8AC3E}">
        <p14:creationId xmlns:p14="http://schemas.microsoft.com/office/powerpoint/2010/main" val="1747845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F8184-BE77-4BF3-A67D-8A137C4DDD21}"/>
              </a:ext>
            </a:extLst>
          </p:cNvPr>
          <p:cNvSpPr>
            <a:spLocks noGrp="1"/>
          </p:cNvSpPr>
          <p:nvPr>
            <p:ph type="title"/>
          </p:nvPr>
        </p:nvSpPr>
        <p:spPr/>
        <p:txBody>
          <a:bodyPr/>
          <a:lstStyle/>
          <a:p>
            <a:r>
              <a:rPr lang="de-DE" u="sng" dirty="0"/>
              <a:t>Vorrangige Leistungen: Wohngeld</a:t>
            </a:r>
            <a:endParaRPr lang="de-DE" dirty="0"/>
          </a:p>
        </p:txBody>
      </p:sp>
      <p:sp>
        <p:nvSpPr>
          <p:cNvPr id="4" name="Fußzeilenplatzhalter 3">
            <a:extLst>
              <a:ext uri="{FF2B5EF4-FFF2-40B4-BE49-F238E27FC236}">
                <a16:creationId xmlns:a16="http://schemas.microsoft.com/office/drawing/2014/main" id="{4714EEB8-3DD7-47B9-8824-40A402F1E75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3EED132-6D2B-4D47-88D5-BE8942FD1625}"/>
              </a:ext>
            </a:extLst>
          </p:cNvPr>
          <p:cNvSpPr>
            <a:spLocks noGrp="1"/>
          </p:cNvSpPr>
          <p:nvPr>
            <p:ph type="sldNum" sz="quarter" idx="11"/>
          </p:nvPr>
        </p:nvSpPr>
        <p:spPr/>
        <p:txBody>
          <a:bodyPr/>
          <a:lstStyle/>
          <a:p>
            <a:fld id="{DC8927E2-E660-4982-9BE3-86DA6CF8CDF7}" type="slidenum">
              <a:rPr lang="de-DE" altLang="de-DE" smtClean="0"/>
              <a:pPr/>
              <a:t>22</a:t>
            </a:fld>
            <a:endParaRPr lang="de-DE" altLang="de-DE"/>
          </a:p>
        </p:txBody>
      </p:sp>
      <p:sp>
        <p:nvSpPr>
          <p:cNvPr id="6" name="Datumsplatzhalter 5">
            <a:extLst>
              <a:ext uri="{FF2B5EF4-FFF2-40B4-BE49-F238E27FC236}">
                <a16:creationId xmlns:a16="http://schemas.microsoft.com/office/drawing/2014/main" id="{EDDAB870-30F7-4B77-8976-A5A56E6E5F34}"/>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15" name="Inhaltsplatzhalter 14">
            <a:extLst>
              <a:ext uri="{FF2B5EF4-FFF2-40B4-BE49-F238E27FC236}">
                <a16:creationId xmlns:a16="http://schemas.microsoft.com/office/drawing/2014/main" id="{24061213-BD38-4343-AB2F-A89D12E3AC64}"/>
              </a:ext>
            </a:extLst>
          </p:cNvPr>
          <p:cNvSpPr>
            <a:spLocks noGrp="1"/>
          </p:cNvSpPr>
          <p:nvPr>
            <p:ph idx="1"/>
          </p:nvPr>
        </p:nvSpPr>
        <p:spPr/>
        <p:txBody>
          <a:bodyPr/>
          <a:lstStyle/>
          <a:p>
            <a:pPr marL="88900" indent="0">
              <a:buNone/>
            </a:pPr>
            <a:r>
              <a:rPr lang="de-DE" sz="1200" u="sng" dirty="0"/>
              <a:t>Wohngeldberechtigung gem. § 3 Abs. 5 WoGG: </a:t>
            </a:r>
          </a:p>
          <a:p>
            <a:pPr marL="88900" indent="0">
              <a:buNone/>
            </a:pPr>
            <a:endParaRPr lang="de-DE" sz="1200" u="sng" dirty="0"/>
          </a:p>
          <a:p>
            <a:pPr marL="88900" indent="0">
              <a:buNone/>
            </a:pPr>
            <a:r>
              <a:rPr lang="de-DE" sz="1200" dirty="0"/>
              <a:t>Ausländer im Sinne des § 2 Abs. 1 des Aufenthaltsgesetzes (ausländische Personen) sind nach Maßgabe der Absätze 1 bis 4 nur wohngeldberechtigt, wenn sie sich im Bundesgebiet tatsächlich aufhalten und</a:t>
            </a:r>
          </a:p>
          <a:p>
            <a:pPr marL="88900" indent="0">
              <a:buNone/>
            </a:pPr>
            <a:endParaRPr lang="de-DE" sz="1200" dirty="0"/>
          </a:p>
          <a:p>
            <a:pPr marL="88900" indent="0">
              <a:buNone/>
            </a:pPr>
            <a:r>
              <a:rPr lang="de-DE" sz="1200" dirty="0"/>
              <a:t>1. ein Aufenthaltsrecht nach dem Freizügigkeitsgesetz/EU haben,</a:t>
            </a:r>
          </a:p>
          <a:p>
            <a:pPr marL="88900" indent="0">
              <a:buNone/>
            </a:pPr>
            <a:r>
              <a:rPr lang="de-DE" sz="1200" dirty="0"/>
              <a:t>2. einen Aufenthaltstitel oder eine Duldung nach dem Aufenthaltsgesetz haben,</a:t>
            </a:r>
          </a:p>
          <a:p>
            <a:pPr marL="88900" indent="0">
              <a:buNone/>
            </a:pPr>
            <a:r>
              <a:rPr lang="de-DE" sz="1200" dirty="0"/>
              <a:t>3. ein Recht auf Aufenthalt nach einem völkerrechtlichen Abkommen haben,</a:t>
            </a:r>
          </a:p>
          <a:p>
            <a:pPr marL="88900" indent="0">
              <a:buNone/>
            </a:pPr>
            <a:r>
              <a:rPr lang="de-DE" sz="1200" dirty="0"/>
              <a:t>4. eine Aufenthaltsgestattung nach dem Asylgesetz haben,</a:t>
            </a:r>
          </a:p>
          <a:p>
            <a:pPr marL="88900" indent="0">
              <a:buNone/>
            </a:pPr>
            <a:r>
              <a:rPr lang="de-DE" sz="1200" dirty="0"/>
              <a:t>5. die Rechtsstellung eines heimatlosen Ausländers im Sinne des Gesetzes über die Rechtsstellung heimatloser Ausländer im Bundesgebiet haben oder</a:t>
            </a:r>
          </a:p>
          <a:p>
            <a:pPr marL="88900" indent="0">
              <a:buNone/>
            </a:pPr>
            <a:r>
              <a:rPr lang="de-DE" sz="1200" dirty="0"/>
              <a:t>6. auf Grund einer Rechtsverordnung vom Erfordernis eines Aufenthaltstitels befreit sind.</a:t>
            </a:r>
          </a:p>
          <a:p>
            <a:pPr marL="88900" indent="0">
              <a:buNone/>
            </a:pPr>
            <a:endParaRPr lang="de-DE" sz="1200" dirty="0"/>
          </a:p>
          <a:p>
            <a:pPr marL="88900" indent="0">
              <a:buNone/>
            </a:pPr>
            <a:r>
              <a:rPr lang="de-DE" sz="1200" dirty="0"/>
              <a:t>Nicht wohngeldberechtigt sind ausländische Personen, die durch eine völkerrechtliche Vereinbarung von der Anwendung deutscher Vorschriften auf dem Gebiet der sozialen Sicherheit befreit sind. </a:t>
            </a:r>
          </a:p>
          <a:p>
            <a:pPr marL="88900" indent="0">
              <a:buNone/>
            </a:pPr>
            <a:endParaRPr lang="de-DE" sz="1200" dirty="0"/>
          </a:p>
          <a:p>
            <a:pPr marL="88900" indent="0">
              <a:buNone/>
            </a:pPr>
            <a:r>
              <a:rPr lang="de-DE" sz="1200" dirty="0"/>
              <a:t>In der Regel nicht wohngeldberechtigt sind Ausländer, die im Besitz eines Aufenthaltstitels zur Ausbildungsplatzsuche nach § 17 Absatz 1 des Aufenthaltsgesetzes, zur Arbeitsplatzsuche nach § 20 des Aufenthaltsgesetzes, für ein studienbezogenes Praktikum nach § 16e des Aufenthaltsgesetzes oder zur Teilnahme am europäischen Freiwilligendienst nach § 19e des Aufenthaltsgesetzes sind.</a:t>
            </a:r>
          </a:p>
        </p:txBody>
      </p:sp>
    </p:spTree>
    <p:extLst>
      <p:ext uri="{BB962C8B-B14F-4D97-AF65-F5344CB8AC3E}">
        <p14:creationId xmlns:p14="http://schemas.microsoft.com/office/powerpoint/2010/main" val="428067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C9EC7-BAC8-4BA8-ACDD-D8579D42B068}"/>
              </a:ext>
            </a:extLst>
          </p:cNvPr>
          <p:cNvSpPr>
            <a:spLocks noGrp="1"/>
          </p:cNvSpPr>
          <p:nvPr>
            <p:ph type="title"/>
          </p:nvPr>
        </p:nvSpPr>
        <p:spPr/>
        <p:txBody>
          <a:bodyPr/>
          <a:lstStyle/>
          <a:p>
            <a:r>
              <a:rPr lang="de-DE" dirty="0"/>
              <a:t>Wann Studierende und Auszubildende Wohn­geld bekommen</a:t>
            </a:r>
          </a:p>
        </p:txBody>
      </p:sp>
      <p:sp>
        <p:nvSpPr>
          <p:cNvPr id="3" name="Inhaltsplatzhalter 2">
            <a:extLst>
              <a:ext uri="{FF2B5EF4-FFF2-40B4-BE49-F238E27FC236}">
                <a16:creationId xmlns:a16="http://schemas.microsoft.com/office/drawing/2014/main" id="{F7CD7C2E-6772-40B2-91EC-6B7964C64CE6}"/>
              </a:ext>
            </a:extLst>
          </p:cNvPr>
          <p:cNvSpPr>
            <a:spLocks noGrp="1"/>
          </p:cNvSpPr>
          <p:nvPr>
            <p:ph idx="1"/>
          </p:nvPr>
        </p:nvSpPr>
        <p:spPr>
          <a:xfrm>
            <a:off x="622300" y="1114425"/>
            <a:ext cx="8229600" cy="4679950"/>
          </a:xfrm>
        </p:spPr>
        <p:txBody>
          <a:bodyPr/>
          <a:lstStyle/>
          <a:p>
            <a:pPr marL="88900" lvl="0" indent="0">
              <a:buNone/>
            </a:pPr>
            <a:r>
              <a:rPr lang="de-DE" sz="1100" u="sng" dirty="0"/>
              <a:t>Studierende und Azubis haben normalerweise keinen Anspruch auf Wohngeld.</a:t>
            </a:r>
          </a:p>
          <a:p>
            <a:pPr marL="88900" lvl="0" indent="0">
              <a:buNone/>
            </a:pPr>
            <a:endParaRPr lang="de-DE" sz="1100" u="sng" dirty="0"/>
          </a:p>
          <a:p>
            <a:pPr marL="88900" lvl="0" indent="0">
              <a:buNone/>
            </a:pPr>
            <a:r>
              <a:rPr lang="de-DE" sz="1100" u="sng" dirty="0"/>
              <a:t>Studierende/Azubis können aber dann Wohn­geld beantragen, wenn sie keinen Anspruch auf Ausbildungs­förderung in Form von Bafög oder Berufs­ausbildungs­beihilfe haben. </a:t>
            </a:r>
            <a:r>
              <a:rPr lang="de-DE" sz="1100" b="0" dirty="0"/>
              <a:t>Um das nach­zuweisen, müssen Studierende zunächst einen Bafög-Antrag stellen. Die Wohn­geld­stelle benötigt den Ablehnungs­bescheid um den Wohn­geld-Antrag zu bearbeiten. </a:t>
            </a:r>
          </a:p>
          <a:p>
            <a:pPr marL="88900" lvl="0" indent="0">
              <a:buNone/>
            </a:pPr>
            <a:r>
              <a:rPr lang="de-DE" sz="1100" b="0" dirty="0"/>
              <a:t>Keinen Anspruch auf Bafög haben:</a:t>
            </a:r>
          </a:p>
          <a:p>
            <a:pPr lvl="0"/>
            <a:r>
              <a:rPr lang="de-DE" sz="1100" b="0" dirty="0"/>
              <a:t>Studierende, die älter als 45 Jahre alt sind und so die Bafög-Alters­grenze über­schritten haben,</a:t>
            </a:r>
          </a:p>
          <a:p>
            <a:pPr lvl="0"/>
            <a:r>
              <a:rPr lang="de-DE" sz="1100" b="0" dirty="0"/>
              <a:t>Studierende, die ohne wichtigen Grund nach dem 4. Semester die Fach­richtung gewechselt haben,</a:t>
            </a:r>
          </a:p>
          <a:p>
            <a:pPr lvl="0"/>
            <a:r>
              <a:rPr lang="de-DE" sz="1100" b="0" dirty="0"/>
              <a:t>Lang­zeitstudierende, die die maximale Förderdauer über­schritten haben,</a:t>
            </a:r>
          </a:p>
          <a:p>
            <a:pPr lvl="0"/>
            <a:r>
              <a:rPr lang="de-DE" sz="1100" b="0" dirty="0"/>
              <a:t>Studierende im Urlaubs­semester,</a:t>
            </a:r>
          </a:p>
          <a:p>
            <a:pPr lvl="0"/>
            <a:r>
              <a:rPr lang="de-DE" sz="1100" b="0" dirty="0"/>
              <a:t>Teil­zeit-Studierende,</a:t>
            </a:r>
          </a:p>
          <a:p>
            <a:pPr lvl="0"/>
            <a:r>
              <a:rPr lang="de-DE" sz="1100" b="0" dirty="0"/>
              <a:t>Studierende an nicht staatlich anerkannten Schulen,</a:t>
            </a:r>
          </a:p>
          <a:p>
            <a:pPr lvl="0"/>
            <a:r>
              <a:rPr lang="de-DE" sz="1100" b="0" dirty="0"/>
              <a:t>Studierende, die ein Stipendium erhalten,</a:t>
            </a:r>
          </a:p>
          <a:p>
            <a:pPr lvl="0"/>
            <a:r>
              <a:rPr lang="de-DE" sz="1100" b="0" dirty="0"/>
              <a:t>Studierende in einem Zweitstudium, das die Bafög-Kriterien nicht erfüllt und</a:t>
            </a:r>
          </a:p>
          <a:p>
            <a:pPr lvl="0"/>
            <a:r>
              <a:rPr lang="de-DE" sz="1100" b="0" dirty="0"/>
              <a:t>Studierende, die die vor dem 5. Semester erforderlichen Leistungs­nach­weise nicht erbracht haben.</a:t>
            </a:r>
          </a:p>
          <a:p>
            <a:pPr marL="88900" lvl="0" indent="0">
              <a:buNone/>
            </a:pPr>
            <a:endParaRPr lang="de-DE" sz="1100" u="sng" dirty="0"/>
          </a:p>
          <a:p>
            <a:pPr marL="88900" lvl="0" indent="0">
              <a:buNone/>
            </a:pPr>
            <a:r>
              <a:rPr lang="de-DE" sz="1100" u="sng" dirty="0"/>
              <a:t>Ausnahme: </a:t>
            </a:r>
            <a:r>
              <a:rPr lang="de-DE" sz="1100" b="0" dirty="0"/>
              <a:t>Ein Student, der keinen Anspruch auf Bafög-Leistungen hat, weil seine Eltern, sein Lebens­partner oder er selbst zu viel verdienen, erhält kein Wohn­geld. </a:t>
            </a:r>
          </a:p>
          <a:p>
            <a:pPr marL="88900" lvl="0" indent="0">
              <a:buNone/>
            </a:pPr>
            <a:endParaRPr lang="de-DE" sz="1100" b="0" dirty="0"/>
          </a:p>
          <a:p>
            <a:pPr marL="88900" lvl="0" indent="0">
              <a:buNone/>
            </a:pPr>
            <a:r>
              <a:rPr lang="de-DE" sz="1100" u="sng" dirty="0"/>
              <a:t>Studierende mit Bafög als Volldarlehen oder Studienabschlusshilfe</a:t>
            </a:r>
          </a:p>
          <a:p>
            <a:pPr marL="88900" lvl="0" indent="0">
              <a:buNone/>
            </a:pPr>
            <a:r>
              <a:rPr lang="de-DE" sz="1100" b="0" dirty="0"/>
              <a:t>Studierende, die Bafög als rück­zahlungs­pflichtiges Voll­darlehen bzw. als Studien­abschluss­hilfe beziehen, können Wohn­geld beantragen. </a:t>
            </a:r>
          </a:p>
          <a:p>
            <a:pPr marL="88900" lvl="0" indent="0">
              <a:buNone/>
            </a:pPr>
            <a:endParaRPr lang="de-DE" sz="1100" b="0" dirty="0"/>
          </a:p>
          <a:p>
            <a:pPr marL="88900" lvl="0" indent="0">
              <a:buNone/>
            </a:pPr>
            <a:r>
              <a:rPr lang="de-DE" sz="1100" u="sng" dirty="0"/>
              <a:t>Studierende mit Bafög und Kind</a:t>
            </a:r>
          </a:p>
          <a:p>
            <a:pPr marL="88900" lvl="0" indent="0">
              <a:buNone/>
            </a:pPr>
            <a:r>
              <a:rPr lang="de-DE" sz="1100" b="0" dirty="0"/>
              <a:t>Bafög-berechtigte Studierende mit Kind können ebenfalls Wohn­geld beantragen.</a:t>
            </a:r>
          </a:p>
          <a:p>
            <a:endParaRPr lang="de-DE" dirty="0"/>
          </a:p>
        </p:txBody>
      </p:sp>
      <p:sp>
        <p:nvSpPr>
          <p:cNvPr id="4" name="Fußzeilenplatzhalter 3">
            <a:extLst>
              <a:ext uri="{FF2B5EF4-FFF2-40B4-BE49-F238E27FC236}">
                <a16:creationId xmlns:a16="http://schemas.microsoft.com/office/drawing/2014/main" id="{4D77F7F3-39CC-4A63-B152-33132043497B}"/>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239787-CF62-4004-9E82-AF4610541615}"/>
              </a:ext>
            </a:extLst>
          </p:cNvPr>
          <p:cNvSpPr>
            <a:spLocks noGrp="1"/>
          </p:cNvSpPr>
          <p:nvPr>
            <p:ph type="sldNum" sz="quarter" idx="11"/>
          </p:nvPr>
        </p:nvSpPr>
        <p:spPr/>
        <p:txBody>
          <a:bodyPr/>
          <a:lstStyle/>
          <a:p>
            <a:fld id="{DC8927E2-E660-4982-9BE3-86DA6CF8CDF7}" type="slidenum">
              <a:rPr lang="de-DE" altLang="de-DE" smtClean="0"/>
              <a:pPr/>
              <a:t>23</a:t>
            </a:fld>
            <a:endParaRPr lang="de-DE" altLang="de-DE"/>
          </a:p>
        </p:txBody>
      </p:sp>
      <p:sp>
        <p:nvSpPr>
          <p:cNvPr id="6" name="Datumsplatzhalter 5">
            <a:extLst>
              <a:ext uri="{FF2B5EF4-FFF2-40B4-BE49-F238E27FC236}">
                <a16:creationId xmlns:a16="http://schemas.microsoft.com/office/drawing/2014/main" id="{7AE8CF2D-474E-47E4-8ECE-8A2661F6F0C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360502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79705-ECA9-463C-8507-28D18E541979}"/>
              </a:ext>
            </a:extLst>
          </p:cNvPr>
          <p:cNvSpPr>
            <a:spLocks noGrp="1"/>
          </p:cNvSpPr>
          <p:nvPr>
            <p:ph type="title"/>
          </p:nvPr>
        </p:nvSpPr>
        <p:spPr/>
        <p:txBody>
          <a:bodyPr/>
          <a:lstStyle/>
          <a:p>
            <a:r>
              <a:rPr lang="de-DE" u="sng"/>
              <a:t>Kontaktdaten Beantragung Wohngeld</a:t>
            </a:r>
            <a:endParaRPr lang="de-DE" dirty="0"/>
          </a:p>
        </p:txBody>
      </p:sp>
      <p:sp>
        <p:nvSpPr>
          <p:cNvPr id="3" name="Inhaltsplatzhalter 2">
            <a:extLst>
              <a:ext uri="{FF2B5EF4-FFF2-40B4-BE49-F238E27FC236}">
                <a16:creationId xmlns:a16="http://schemas.microsoft.com/office/drawing/2014/main" id="{69294A27-D02B-4C0B-9CF5-E907AA5FD9C7}"/>
              </a:ext>
            </a:extLst>
          </p:cNvPr>
          <p:cNvSpPr>
            <a:spLocks noGrp="1"/>
          </p:cNvSpPr>
          <p:nvPr>
            <p:ph idx="1"/>
          </p:nvPr>
        </p:nvSpPr>
        <p:spPr/>
        <p:txBody>
          <a:bodyPr/>
          <a:lstStyle/>
          <a:p>
            <a:pPr marL="88900" lvl="0" indent="0">
              <a:buNone/>
            </a:pPr>
            <a:r>
              <a:rPr lang="de-DE" sz="1600" u="sng" dirty="0"/>
              <a:t>Für Bewohner*innen der Stadt Marburg:</a:t>
            </a:r>
          </a:p>
          <a:p>
            <a:pPr marL="88900" lvl="0" indent="0">
              <a:buNone/>
            </a:pPr>
            <a:r>
              <a:rPr lang="de-DE" sz="1600" dirty="0"/>
              <a:t>Stadtverwaltung</a:t>
            </a:r>
            <a:br>
              <a:rPr lang="de-DE" sz="1600" dirty="0"/>
            </a:br>
            <a:r>
              <a:rPr lang="de-DE" sz="1600" dirty="0"/>
              <a:t>Friedrichstraße 36</a:t>
            </a:r>
            <a:br>
              <a:rPr lang="de-DE" sz="1600" dirty="0"/>
            </a:br>
            <a:r>
              <a:rPr lang="de-DE" sz="1600" dirty="0"/>
              <a:t>35037 Marburg</a:t>
            </a:r>
            <a:br>
              <a:rPr lang="de-DE" sz="1600" dirty="0"/>
            </a:br>
            <a:r>
              <a:rPr lang="de-DE" sz="1600" dirty="0"/>
              <a:t>Telefon: 06421 201-1263</a:t>
            </a:r>
            <a:br>
              <a:rPr lang="de-DE" sz="1600" dirty="0"/>
            </a:br>
            <a:r>
              <a:rPr lang="de-DE" sz="1600" dirty="0"/>
              <a:t>Telefax: 06421 201-1595</a:t>
            </a:r>
            <a:br>
              <a:rPr lang="de-DE" sz="1600" dirty="0"/>
            </a:br>
            <a:r>
              <a:rPr lang="de-DE" sz="1600" dirty="0"/>
              <a:t>E-Mail: </a:t>
            </a:r>
            <a:r>
              <a:rPr lang="de-DE" sz="1600" u="sng" dirty="0">
                <a:solidFill>
                  <a:srgbClr val="2D61B0">
                    <a:lumMod val="60000"/>
                    <a:lumOff val="40000"/>
                  </a:srgbClr>
                </a:solidFill>
                <a:hlinkClick r:id="rId2" tooltip="zentrale-jugendhilfedienste@marburg-stadt.de">
                  <a:extLst>
                    <a:ext uri="{A12FA001-AC4F-418D-AE19-62706E023703}">
                      <ahyp:hlinkClr xmlns:ahyp="http://schemas.microsoft.com/office/drawing/2018/hyperlinkcolor" val="tx"/>
                    </a:ext>
                  </a:extLst>
                </a:hlinkClick>
              </a:rPr>
              <a:t>zentrale-jugendhilfedienste@m</a:t>
            </a:r>
            <a:r>
              <a:rPr lang="de-DE" sz="1600" u="sng" dirty="0">
                <a:solidFill>
                  <a:srgbClr val="2D61B0">
                    <a:lumMod val="60000"/>
                    <a:lumOff val="40000"/>
                  </a:srgbClr>
                </a:solidFill>
              </a:rPr>
              <a:t>arburg-stadt.de</a:t>
            </a:r>
          </a:p>
          <a:p>
            <a:pPr marL="88900" lvl="0" indent="0">
              <a:buNone/>
            </a:pPr>
            <a:endParaRPr lang="de-DE" sz="1600" u="sng" dirty="0"/>
          </a:p>
          <a:p>
            <a:pPr marL="88900" lvl="0" indent="0">
              <a:buNone/>
            </a:pPr>
            <a:r>
              <a:rPr lang="de-DE" sz="1600" u="sng" dirty="0"/>
              <a:t>Für Bewohner*innen des Landkreises Marburg-Biedenkopf:</a:t>
            </a:r>
          </a:p>
          <a:p>
            <a:pPr marL="88900" lvl="0" indent="0">
              <a:buNone/>
            </a:pPr>
            <a:r>
              <a:rPr lang="de-DE" sz="1600" dirty="0"/>
              <a:t>Landkreis Marburg-Biedenkopf</a:t>
            </a:r>
            <a:endParaRPr lang="de-DE" sz="1600" u="sng" dirty="0"/>
          </a:p>
          <a:p>
            <a:pPr marL="88900" lvl="0" indent="0">
              <a:buNone/>
            </a:pPr>
            <a:r>
              <a:rPr lang="de-DE" sz="1600" dirty="0"/>
              <a:t>Fachbereich Familie, Jugend und Soziales</a:t>
            </a:r>
          </a:p>
          <a:p>
            <a:pPr marL="88900" lvl="0" indent="0">
              <a:buNone/>
            </a:pPr>
            <a:r>
              <a:rPr lang="de-DE" sz="1600" dirty="0"/>
              <a:t>Fachdienst Unterhaltsvorschuss, Wohngeld, BAföG</a:t>
            </a:r>
          </a:p>
          <a:p>
            <a:pPr marL="88900" lvl="0" indent="0">
              <a:buNone/>
            </a:pPr>
            <a:r>
              <a:rPr lang="de-DE" sz="1600" dirty="0"/>
              <a:t>Im </a:t>
            </a:r>
            <a:r>
              <a:rPr lang="de-DE" sz="1600" dirty="0" err="1"/>
              <a:t>Lichtenholz</a:t>
            </a:r>
            <a:r>
              <a:rPr lang="de-DE" sz="1600" dirty="0"/>
              <a:t> 60</a:t>
            </a:r>
            <a:br>
              <a:rPr lang="de-DE" sz="1600" dirty="0"/>
            </a:br>
            <a:r>
              <a:rPr lang="de-DE" sz="1600" dirty="0"/>
              <a:t>35043 Marburg</a:t>
            </a:r>
          </a:p>
          <a:p>
            <a:pPr marL="88900" lvl="0" indent="0">
              <a:buNone/>
            </a:pPr>
            <a:r>
              <a:rPr lang="nb-NO" sz="1600" dirty="0"/>
              <a:t>Telefon: 06421 405-0</a:t>
            </a:r>
            <a:br>
              <a:rPr lang="nb-NO" sz="1600" dirty="0"/>
            </a:br>
            <a:r>
              <a:rPr lang="nb-NO" sz="1600" dirty="0"/>
              <a:t>Telefax: 06421 405-1500</a:t>
            </a:r>
            <a:endParaRPr lang="de-DE" sz="1600" dirty="0"/>
          </a:p>
          <a:p>
            <a:pPr marL="88900" lvl="0" indent="0">
              <a:buNone/>
            </a:pPr>
            <a:r>
              <a:rPr lang="de-DE" sz="1600" dirty="0"/>
              <a:t>E-Mail: </a:t>
            </a:r>
            <a:r>
              <a:rPr lang="de-DE" sz="1600" dirty="0">
                <a:solidFill>
                  <a:srgbClr val="2D61B0">
                    <a:lumMod val="60000"/>
                    <a:lumOff val="40000"/>
                  </a:srgbClr>
                </a:solidFill>
                <a:hlinkClick r:id="rId3">
                  <a:extLst>
                    <a:ext uri="{A12FA001-AC4F-418D-AE19-62706E023703}">
                      <ahyp:hlinkClr xmlns:ahyp="http://schemas.microsoft.com/office/drawing/2018/hyperlinkcolor" val="tx"/>
                    </a:ext>
                  </a:extLst>
                </a:hlinkClick>
              </a:rPr>
              <a:t>FBFJS@marburg-biedenkopf.de</a:t>
            </a:r>
            <a:endParaRPr lang="de-DE" sz="1600" dirty="0">
              <a:solidFill>
                <a:srgbClr val="2D61B0">
                  <a:lumMod val="60000"/>
                  <a:lumOff val="40000"/>
                </a:srgbClr>
              </a:solidFill>
            </a:endParaRPr>
          </a:p>
          <a:p>
            <a:endParaRPr lang="de-DE" dirty="0"/>
          </a:p>
        </p:txBody>
      </p:sp>
      <p:sp>
        <p:nvSpPr>
          <p:cNvPr id="4" name="Fußzeilenplatzhalter 3">
            <a:extLst>
              <a:ext uri="{FF2B5EF4-FFF2-40B4-BE49-F238E27FC236}">
                <a16:creationId xmlns:a16="http://schemas.microsoft.com/office/drawing/2014/main" id="{91415186-1733-4E61-95AB-A0E50368D94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C2D22250-8545-4B2D-A766-F3E5786C8636}"/>
              </a:ext>
            </a:extLst>
          </p:cNvPr>
          <p:cNvSpPr>
            <a:spLocks noGrp="1"/>
          </p:cNvSpPr>
          <p:nvPr>
            <p:ph type="sldNum" sz="quarter" idx="11"/>
          </p:nvPr>
        </p:nvSpPr>
        <p:spPr/>
        <p:txBody>
          <a:bodyPr/>
          <a:lstStyle/>
          <a:p>
            <a:fld id="{DC8927E2-E660-4982-9BE3-86DA6CF8CDF7}" type="slidenum">
              <a:rPr lang="de-DE" altLang="de-DE" smtClean="0"/>
              <a:pPr/>
              <a:t>24</a:t>
            </a:fld>
            <a:endParaRPr lang="de-DE" altLang="de-DE"/>
          </a:p>
        </p:txBody>
      </p:sp>
      <p:sp>
        <p:nvSpPr>
          <p:cNvPr id="6" name="Datumsplatzhalter 5">
            <a:extLst>
              <a:ext uri="{FF2B5EF4-FFF2-40B4-BE49-F238E27FC236}">
                <a16:creationId xmlns:a16="http://schemas.microsoft.com/office/drawing/2014/main" id="{191B6E54-A7D0-4AE9-8932-2DA4CB99036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51684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9A6B10-D6B6-4B8C-B99A-44E85C6F2B92}"/>
              </a:ext>
            </a:extLst>
          </p:cNvPr>
          <p:cNvSpPr>
            <a:spLocks noGrp="1"/>
          </p:cNvSpPr>
          <p:nvPr>
            <p:ph type="title"/>
          </p:nvPr>
        </p:nvSpPr>
        <p:spPr/>
        <p:txBody>
          <a:bodyPr/>
          <a:lstStyle/>
          <a:p>
            <a:r>
              <a:rPr lang="de-DE" sz="1800" u="sng" dirty="0"/>
              <a:t>Vorrangige Leistungen: Kinderzuschlag (KIZ)</a:t>
            </a:r>
            <a:endParaRPr lang="de-DE" sz="1800" dirty="0"/>
          </a:p>
        </p:txBody>
      </p:sp>
      <p:sp>
        <p:nvSpPr>
          <p:cNvPr id="3" name="Inhaltsplatzhalter 2">
            <a:extLst>
              <a:ext uri="{FF2B5EF4-FFF2-40B4-BE49-F238E27FC236}">
                <a16:creationId xmlns:a16="http://schemas.microsoft.com/office/drawing/2014/main" id="{F2990761-5938-4631-AA87-54E18F7F0EAD}"/>
              </a:ext>
            </a:extLst>
          </p:cNvPr>
          <p:cNvSpPr>
            <a:spLocks noGrp="1"/>
          </p:cNvSpPr>
          <p:nvPr>
            <p:ph idx="1"/>
          </p:nvPr>
        </p:nvSpPr>
        <p:spPr/>
        <p:txBody>
          <a:bodyPr/>
          <a:lstStyle/>
          <a:p>
            <a:pPr marL="88900" indent="0">
              <a:buNone/>
            </a:pPr>
            <a:r>
              <a:rPr lang="de-DE" sz="1400" dirty="0"/>
              <a:t>Bei Arbeitsaufnahme, die zu einem Wegfall des Bürgergeldanspruchs für die Eltern führt, können Leistungen in Höhe von bis zu 552,-€ pro Kind bezogen werden (255,-€ Kindergeld + 297,-€ Kinderzuschlag).   </a:t>
            </a:r>
          </a:p>
          <a:p>
            <a:pPr marL="88900" indent="0" algn="ctr">
              <a:buNone/>
            </a:pPr>
            <a:r>
              <a:rPr lang="de-DE" sz="3600" dirty="0">
                <a:solidFill>
                  <a:schemeClr val="bg1">
                    <a:lumMod val="50000"/>
                  </a:schemeClr>
                </a:solidFill>
              </a:rPr>
              <a:t>Bis zu 552,-€ pro Kind</a:t>
            </a:r>
          </a:p>
          <a:p>
            <a:pPr marL="88900" indent="0">
              <a:buNone/>
            </a:pPr>
            <a:r>
              <a:rPr lang="de-DE" sz="1400" dirty="0"/>
              <a:t> </a:t>
            </a:r>
          </a:p>
        </p:txBody>
      </p:sp>
      <p:sp>
        <p:nvSpPr>
          <p:cNvPr id="4" name="Fußzeilenplatzhalter 3">
            <a:extLst>
              <a:ext uri="{FF2B5EF4-FFF2-40B4-BE49-F238E27FC236}">
                <a16:creationId xmlns:a16="http://schemas.microsoft.com/office/drawing/2014/main" id="{FDD2019D-D653-42B5-BDF0-4976DC8FEF7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EAD4AC9A-3B91-463E-851D-2D88354C937A}"/>
              </a:ext>
            </a:extLst>
          </p:cNvPr>
          <p:cNvSpPr>
            <a:spLocks noGrp="1"/>
          </p:cNvSpPr>
          <p:nvPr>
            <p:ph type="sldNum" sz="quarter" idx="11"/>
          </p:nvPr>
        </p:nvSpPr>
        <p:spPr/>
        <p:txBody>
          <a:bodyPr/>
          <a:lstStyle/>
          <a:p>
            <a:fld id="{DC8927E2-E660-4982-9BE3-86DA6CF8CDF7}" type="slidenum">
              <a:rPr lang="de-DE" altLang="de-DE" smtClean="0"/>
              <a:pPr/>
              <a:t>25</a:t>
            </a:fld>
            <a:endParaRPr lang="de-DE" altLang="de-DE"/>
          </a:p>
        </p:txBody>
      </p:sp>
      <p:sp>
        <p:nvSpPr>
          <p:cNvPr id="6" name="Datumsplatzhalter 5">
            <a:extLst>
              <a:ext uri="{FF2B5EF4-FFF2-40B4-BE49-F238E27FC236}">
                <a16:creationId xmlns:a16="http://schemas.microsoft.com/office/drawing/2014/main" id="{A3EE40CA-EDCB-49E9-B3F6-B86922CE700C}"/>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7" name="Grafik 6">
            <a:extLst>
              <a:ext uri="{FF2B5EF4-FFF2-40B4-BE49-F238E27FC236}">
                <a16:creationId xmlns:a16="http://schemas.microsoft.com/office/drawing/2014/main" id="{E37E8CA3-36B6-4875-9ED2-BFAA63A6EBA9}"/>
              </a:ext>
            </a:extLst>
          </p:cNvPr>
          <p:cNvPicPr>
            <a:picLocks noChangeAspect="1"/>
          </p:cNvPicPr>
          <p:nvPr/>
        </p:nvPicPr>
        <p:blipFill>
          <a:blip r:embed="rId2"/>
          <a:stretch>
            <a:fillRect/>
          </a:stretch>
        </p:blipFill>
        <p:spPr>
          <a:xfrm>
            <a:off x="1147594" y="2879387"/>
            <a:ext cx="7179011" cy="3172163"/>
          </a:xfrm>
          <a:prstGeom prst="rect">
            <a:avLst/>
          </a:prstGeom>
        </p:spPr>
      </p:pic>
    </p:spTree>
    <p:extLst>
      <p:ext uri="{BB962C8B-B14F-4D97-AF65-F5344CB8AC3E}">
        <p14:creationId xmlns:p14="http://schemas.microsoft.com/office/powerpoint/2010/main" val="424930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p:txBody>
          <a:bodyPr/>
          <a:lstStyle/>
          <a:p>
            <a:r>
              <a:rPr lang="de-DE" u="sng" dirty="0"/>
              <a:t>Vorrangige Leistungen: Kinderzuschlag (KIZ)</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a:xfrm>
            <a:off x="622300" y="903288"/>
            <a:ext cx="8229600" cy="4891087"/>
          </a:xfrm>
        </p:spPr>
        <p:txBody>
          <a:bodyPr/>
          <a:lstStyle/>
          <a:p>
            <a:pPr marL="88900" lvl="0" indent="0">
              <a:buNone/>
            </a:pPr>
            <a:r>
              <a:rPr lang="de-DE" sz="1200" u="sng" dirty="0"/>
              <a:t>Was ist der Kinderzuschlag?</a:t>
            </a:r>
          </a:p>
          <a:p>
            <a:pPr lvl="0"/>
            <a:r>
              <a:rPr lang="de-DE" sz="1200" b="0" dirty="0"/>
              <a:t>Wenn das Einkommen für den Lebensunterhalt der Eltern reicht, aber nicht mehr ausreicht, um den Bedarf der Kinder zu decken.</a:t>
            </a:r>
          </a:p>
          <a:p>
            <a:pPr lvl="0"/>
            <a:r>
              <a:rPr lang="de-DE" sz="1200" b="0" dirty="0"/>
              <a:t>Der Antrag auf Kinderzuschlag muss gesondert bei der Familienkasse gestellt werden.</a:t>
            </a:r>
          </a:p>
          <a:p>
            <a:pPr lvl="0"/>
            <a:r>
              <a:rPr lang="de-DE" sz="1200" b="0" dirty="0"/>
              <a:t>Kinderzuschlag wird ab dem Monat der Antragstellung für 6 Monate bewilligt.</a:t>
            </a:r>
          </a:p>
          <a:p>
            <a:pPr lvl="0"/>
            <a:endParaRPr lang="de-DE" sz="1200" b="0" dirty="0"/>
          </a:p>
          <a:p>
            <a:pPr marL="88900" lvl="0" indent="0">
              <a:buNone/>
            </a:pPr>
            <a:r>
              <a:rPr lang="de-DE" sz="1200" u="sng" dirty="0"/>
              <a:t>Voraussetzungen für den Erhalt von Kinderzuschlag</a:t>
            </a:r>
          </a:p>
          <a:p>
            <a:pPr lvl="0"/>
            <a:r>
              <a:rPr lang="de-DE" sz="1200" b="0" dirty="0"/>
              <a:t>Kind lebt im elterlichen Haushalt</a:t>
            </a:r>
          </a:p>
          <a:p>
            <a:pPr lvl="0"/>
            <a:r>
              <a:rPr lang="de-DE" sz="1200" b="0" dirty="0"/>
              <a:t>Kind ist unter 25 Jahre alt, unverheiratet, nicht in eingetragener Lebenspartnerschaft</a:t>
            </a:r>
          </a:p>
          <a:p>
            <a:pPr lvl="0"/>
            <a:r>
              <a:rPr lang="de-DE" sz="1200" b="0" dirty="0"/>
              <a:t>Kindergeld wird gezahlt.</a:t>
            </a:r>
          </a:p>
          <a:p>
            <a:pPr lvl="0"/>
            <a:r>
              <a:rPr lang="de-DE" sz="1200" b="0" dirty="0"/>
              <a:t>Das Mindesteinkommen (brutto) beträgt mindestens </a:t>
            </a:r>
            <a:r>
              <a:rPr lang="de-DE" sz="1200" u="sng" dirty="0"/>
              <a:t>600 Euro bei Alleinerziehenden</a:t>
            </a:r>
            <a:r>
              <a:rPr lang="de-DE" sz="1200" b="0" dirty="0"/>
              <a:t>, bzw. mindestens </a:t>
            </a:r>
            <a:r>
              <a:rPr lang="de-DE" sz="1200" u="sng" dirty="0"/>
              <a:t>900 Euro bei Paaren monatlich.  Relevant ist das Einkommen </a:t>
            </a:r>
            <a:r>
              <a:rPr lang="de-DE" sz="1200" b="0" dirty="0"/>
              <a:t>(Einnahmen aus selbständiger oder sozialversicherungspflichtiger Beschäftigung, Krankengeld, Kurzarbeitergeld, Arbeitslosengeld, Elterngeld und BAföG…) </a:t>
            </a:r>
            <a:r>
              <a:rPr lang="de-DE" sz="1200" u="sng" dirty="0"/>
              <a:t>der letzten sechs Monate vor Antragstellung</a:t>
            </a:r>
            <a:r>
              <a:rPr lang="de-DE" sz="1200" b="0" dirty="0"/>
              <a:t>. </a:t>
            </a:r>
          </a:p>
          <a:p>
            <a:pPr lvl="1">
              <a:buFont typeface="Wingdings" panose="05000000000000000000" pitchFamily="2" charset="2"/>
              <a:buChar char="Ø"/>
            </a:pPr>
            <a:r>
              <a:rPr lang="de-DE" sz="1000" u="sng" dirty="0"/>
              <a:t>Eine Alleinerziehende muss in den sechs Monaten vor der KIZ-Antragstellung insgesamt 3.600,-€ brutto (600,-€ x 6 Monate) verdient haben, dann kann bei Vorliegen der weiteren Voraussetzungen für 6 Monate KIZ gewährt werden. </a:t>
            </a:r>
          </a:p>
          <a:p>
            <a:pPr lvl="1">
              <a:buFont typeface="Wingdings" panose="05000000000000000000" pitchFamily="2" charset="2"/>
              <a:buChar char="Ø"/>
            </a:pPr>
            <a:r>
              <a:rPr lang="de-DE" sz="1000" u="sng" dirty="0"/>
              <a:t>Ausreichend wäre aber auch ein Bruttolohn von 1.200,-€ in den letzten 3 Monaten vor KIZ-Antragstellung (1200,-€ x 3 Monate).    </a:t>
            </a:r>
          </a:p>
          <a:p>
            <a:pPr lvl="0"/>
            <a:r>
              <a:rPr lang="de-DE" sz="1200" b="0" dirty="0"/>
              <a:t>Durch den Bezug von Kinderzuschlag und ggf. Wohngeld und ggf. UVG </a:t>
            </a:r>
            <a:r>
              <a:rPr lang="de-DE" sz="1200" u="sng" dirty="0"/>
              <a:t>muss der Bezug von Bürgergeld vermieden werden</a:t>
            </a:r>
            <a:r>
              <a:rPr lang="de-DE" sz="1200" b="0" dirty="0"/>
              <a:t>.</a:t>
            </a:r>
          </a:p>
          <a:p>
            <a:pPr lvl="0"/>
            <a:endParaRPr lang="de-DE" sz="1200" b="0" dirty="0"/>
          </a:p>
          <a:p>
            <a:pPr marL="88900" lvl="0" indent="0">
              <a:buNone/>
            </a:pPr>
            <a:r>
              <a:rPr lang="de-DE" sz="1200" u="sng" dirty="0"/>
              <a:t>Höhe und Auszahlung des Kinderzuschlags</a:t>
            </a:r>
          </a:p>
          <a:p>
            <a:pPr lvl="0"/>
            <a:r>
              <a:rPr lang="de-DE" sz="1200" b="0" dirty="0"/>
              <a:t>Der Kinderzuschlag wird für jedes Kind einzeln berechnet. </a:t>
            </a:r>
          </a:p>
          <a:p>
            <a:pPr lvl="0"/>
            <a:r>
              <a:rPr lang="de-DE" sz="1200" b="0" dirty="0"/>
              <a:t>Er beträgt monatlich höchstens 297 Euro pro Kind (seit 01.01.2025) </a:t>
            </a:r>
          </a:p>
          <a:p>
            <a:pPr lvl="0"/>
            <a:r>
              <a:rPr lang="de-DE" sz="1200" b="0" dirty="0"/>
              <a:t>Der 2022 eingeführte Sofortzuschlag in Höhe von 20 (seit 01.01.25 sind es 25,-€) Euro ist darin bereits enthalten. </a:t>
            </a:r>
          </a:p>
          <a:p>
            <a:pPr lvl="0"/>
            <a:r>
              <a:rPr lang="de-DE" sz="1200" b="0" dirty="0"/>
              <a:t>Kindergeld und Kinderzuschlag werden am selben Tag ausgezahlt. </a:t>
            </a:r>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26</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17293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D31BF2-D8ED-46FD-99FF-1DE5E2EA93DE}"/>
              </a:ext>
            </a:extLst>
          </p:cNvPr>
          <p:cNvSpPr>
            <a:spLocks noGrp="1"/>
          </p:cNvSpPr>
          <p:nvPr>
            <p:ph type="title"/>
          </p:nvPr>
        </p:nvSpPr>
        <p:spPr/>
        <p:txBody>
          <a:bodyPr/>
          <a:lstStyle/>
          <a:p>
            <a:r>
              <a:rPr lang="de-DE" u="sng" dirty="0"/>
              <a:t>Vorrangige Leistungen: Kinderzuschlag (KIZ)</a:t>
            </a:r>
            <a:endParaRPr lang="de-DE" dirty="0"/>
          </a:p>
        </p:txBody>
      </p:sp>
      <p:pic>
        <p:nvPicPr>
          <p:cNvPr id="7" name="Inhaltsplatzhalter 6">
            <a:extLst>
              <a:ext uri="{FF2B5EF4-FFF2-40B4-BE49-F238E27FC236}">
                <a16:creationId xmlns:a16="http://schemas.microsoft.com/office/drawing/2014/main" id="{D93063E3-8AAF-4192-B462-722F4921CA85}"/>
              </a:ext>
            </a:extLst>
          </p:cNvPr>
          <p:cNvPicPr>
            <a:picLocks noGrp="1" noChangeAspect="1"/>
          </p:cNvPicPr>
          <p:nvPr>
            <p:ph idx="1"/>
          </p:nvPr>
        </p:nvPicPr>
        <p:blipFill>
          <a:blip r:embed="rId2"/>
          <a:stretch>
            <a:fillRect/>
          </a:stretch>
        </p:blipFill>
        <p:spPr>
          <a:xfrm>
            <a:off x="622300" y="1741885"/>
            <a:ext cx="8229600" cy="3579018"/>
          </a:xfrm>
          <a:prstGeom prst="rect">
            <a:avLst/>
          </a:prstGeom>
        </p:spPr>
      </p:pic>
      <p:sp>
        <p:nvSpPr>
          <p:cNvPr id="4" name="Fußzeilenplatzhalter 3">
            <a:extLst>
              <a:ext uri="{FF2B5EF4-FFF2-40B4-BE49-F238E27FC236}">
                <a16:creationId xmlns:a16="http://schemas.microsoft.com/office/drawing/2014/main" id="{E769202A-8CDA-4966-9584-CB97B266459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FAB7468B-5DFD-41D9-90C5-6B458A13F053}"/>
              </a:ext>
            </a:extLst>
          </p:cNvPr>
          <p:cNvSpPr>
            <a:spLocks noGrp="1"/>
          </p:cNvSpPr>
          <p:nvPr>
            <p:ph type="sldNum" sz="quarter" idx="11"/>
          </p:nvPr>
        </p:nvSpPr>
        <p:spPr/>
        <p:txBody>
          <a:bodyPr/>
          <a:lstStyle/>
          <a:p>
            <a:fld id="{DC8927E2-E660-4982-9BE3-86DA6CF8CDF7}" type="slidenum">
              <a:rPr lang="de-DE" altLang="de-DE" smtClean="0"/>
              <a:pPr/>
              <a:t>27</a:t>
            </a:fld>
            <a:endParaRPr lang="de-DE" altLang="de-DE"/>
          </a:p>
        </p:txBody>
      </p:sp>
      <p:sp>
        <p:nvSpPr>
          <p:cNvPr id="6" name="Datumsplatzhalter 5">
            <a:extLst>
              <a:ext uri="{FF2B5EF4-FFF2-40B4-BE49-F238E27FC236}">
                <a16:creationId xmlns:a16="http://schemas.microsoft.com/office/drawing/2014/main" id="{0C5A0693-0353-47EC-B719-0E3CE86790D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02041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5BBDBD-EBDD-4C05-8F4F-EC7E3CBD7E1A}"/>
              </a:ext>
            </a:extLst>
          </p:cNvPr>
          <p:cNvSpPr>
            <a:spLocks noGrp="1"/>
          </p:cNvSpPr>
          <p:nvPr>
            <p:ph type="title"/>
          </p:nvPr>
        </p:nvSpPr>
        <p:spPr/>
        <p:txBody>
          <a:bodyPr/>
          <a:lstStyle/>
          <a:p>
            <a:r>
              <a:rPr lang="de-DE" u="sng" dirty="0"/>
              <a:t>Kinderzuschlag Beispiele</a:t>
            </a:r>
          </a:p>
        </p:txBody>
      </p:sp>
      <p:pic>
        <p:nvPicPr>
          <p:cNvPr id="7" name="Inhaltsplatzhalter 6">
            <a:extLst>
              <a:ext uri="{FF2B5EF4-FFF2-40B4-BE49-F238E27FC236}">
                <a16:creationId xmlns:a16="http://schemas.microsoft.com/office/drawing/2014/main" id="{0F5D74E5-9F1D-4719-9E06-B3A57659C7AE}"/>
              </a:ext>
            </a:extLst>
          </p:cNvPr>
          <p:cNvPicPr>
            <a:picLocks noGrp="1" noChangeAspect="1"/>
          </p:cNvPicPr>
          <p:nvPr>
            <p:ph idx="1"/>
          </p:nvPr>
        </p:nvPicPr>
        <p:blipFill>
          <a:blip r:embed="rId2"/>
          <a:stretch>
            <a:fillRect/>
          </a:stretch>
        </p:blipFill>
        <p:spPr>
          <a:xfrm>
            <a:off x="752034" y="1021675"/>
            <a:ext cx="4335532" cy="2976394"/>
          </a:xfrm>
          <a:prstGeom prst="rect">
            <a:avLst/>
          </a:prstGeom>
        </p:spPr>
      </p:pic>
      <p:sp>
        <p:nvSpPr>
          <p:cNvPr id="4" name="Fußzeilenplatzhalter 3">
            <a:extLst>
              <a:ext uri="{FF2B5EF4-FFF2-40B4-BE49-F238E27FC236}">
                <a16:creationId xmlns:a16="http://schemas.microsoft.com/office/drawing/2014/main" id="{10930FDB-49A1-4536-A3C4-8E02D087819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0B8BDAEF-F6A4-4B77-B6FB-EE7826DAF30B}"/>
              </a:ext>
            </a:extLst>
          </p:cNvPr>
          <p:cNvSpPr>
            <a:spLocks noGrp="1"/>
          </p:cNvSpPr>
          <p:nvPr>
            <p:ph type="sldNum" sz="quarter" idx="11"/>
          </p:nvPr>
        </p:nvSpPr>
        <p:spPr/>
        <p:txBody>
          <a:bodyPr/>
          <a:lstStyle/>
          <a:p>
            <a:fld id="{DC8927E2-E660-4982-9BE3-86DA6CF8CDF7}" type="slidenum">
              <a:rPr lang="de-DE" altLang="de-DE" smtClean="0"/>
              <a:pPr/>
              <a:t>28</a:t>
            </a:fld>
            <a:endParaRPr lang="de-DE" altLang="de-DE"/>
          </a:p>
        </p:txBody>
      </p:sp>
      <p:sp>
        <p:nvSpPr>
          <p:cNvPr id="6" name="Datumsplatzhalter 5">
            <a:extLst>
              <a:ext uri="{FF2B5EF4-FFF2-40B4-BE49-F238E27FC236}">
                <a16:creationId xmlns:a16="http://schemas.microsoft.com/office/drawing/2014/main" id="{E09F6BF5-4F07-40D8-94FD-5AC4B3408942}"/>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a:extLst>
              <a:ext uri="{FF2B5EF4-FFF2-40B4-BE49-F238E27FC236}">
                <a16:creationId xmlns:a16="http://schemas.microsoft.com/office/drawing/2014/main" id="{1DCA19C1-E0FD-41A1-A06D-5223A74785C6}"/>
              </a:ext>
            </a:extLst>
          </p:cNvPr>
          <p:cNvPicPr>
            <a:picLocks noChangeAspect="1"/>
          </p:cNvPicPr>
          <p:nvPr/>
        </p:nvPicPr>
        <p:blipFill>
          <a:blip r:embed="rId3"/>
          <a:stretch>
            <a:fillRect/>
          </a:stretch>
        </p:blipFill>
        <p:spPr>
          <a:xfrm>
            <a:off x="752034" y="4046706"/>
            <a:ext cx="4335532" cy="2167006"/>
          </a:xfrm>
          <a:prstGeom prst="rect">
            <a:avLst/>
          </a:prstGeom>
        </p:spPr>
      </p:pic>
      <p:pic>
        <p:nvPicPr>
          <p:cNvPr id="10" name="Grafik 9">
            <a:extLst>
              <a:ext uri="{FF2B5EF4-FFF2-40B4-BE49-F238E27FC236}">
                <a16:creationId xmlns:a16="http://schemas.microsoft.com/office/drawing/2014/main" id="{54EF4309-3CFD-49DD-A9E3-8C5DBA537152}"/>
              </a:ext>
            </a:extLst>
          </p:cNvPr>
          <p:cNvPicPr>
            <a:picLocks noChangeAspect="1"/>
          </p:cNvPicPr>
          <p:nvPr/>
        </p:nvPicPr>
        <p:blipFill>
          <a:blip r:embed="rId4"/>
          <a:stretch>
            <a:fillRect/>
          </a:stretch>
        </p:blipFill>
        <p:spPr>
          <a:xfrm>
            <a:off x="6067425" y="5344708"/>
            <a:ext cx="2331295" cy="869004"/>
          </a:xfrm>
          <a:prstGeom prst="rect">
            <a:avLst/>
          </a:prstGeom>
        </p:spPr>
      </p:pic>
    </p:spTree>
    <p:extLst>
      <p:ext uri="{BB962C8B-B14F-4D97-AF65-F5344CB8AC3E}">
        <p14:creationId xmlns:p14="http://schemas.microsoft.com/office/powerpoint/2010/main" val="233218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D3FAEC-0205-4448-9DAB-C8DD792E25F4}"/>
              </a:ext>
            </a:extLst>
          </p:cNvPr>
          <p:cNvSpPr>
            <a:spLocks noGrp="1"/>
          </p:cNvSpPr>
          <p:nvPr>
            <p:ph type="title"/>
          </p:nvPr>
        </p:nvSpPr>
        <p:spPr/>
        <p:txBody>
          <a:bodyPr/>
          <a:lstStyle/>
          <a:p>
            <a:r>
              <a:rPr lang="de-DE" u="sng" dirty="0"/>
              <a:t>Vorrangige Leistungen: Kinderzuschlag</a:t>
            </a:r>
          </a:p>
        </p:txBody>
      </p:sp>
      <p:sp>
        <p:nvSpPr>
          <p:cNvPr id="3" name="Inhaltsplatzhalter 2">
            <a:extLst>
              <a:ext uri="{FF2B5EF4-FFF2-40B4-BE49-F238E27FC236}">
                <a16:creationId xmlns:a16="http://schemas.microsoft.com/office/drawing/2014/main" id="{1DE08248-FAFC-4A7C-B291-EE497F3748B1}"/>
              </a:ext>
            </a:extLst>
          </p:cNvPr>
          <p:cNvSpPr>
            <a:spLocks noGrp="1"/>
          </p:cNvSpPr>
          <p:nvPr>
            <p:ph idx="1"/>
          </p:nvPr>
        </p:nvSpPr>
        <p:spPr/>
        <p:txBody>
          <a:bodyPr/>
          <a:lstStyle/>
          <a:p>
            <a:pPr marL="88900" indent="0">
              <a:buNone/>
            </a:pPr>
            <a:r>
              <a:rPr lang="de-DE" sz="1600" u="sng" dirty="0"/>
              <a:t>Welche Leistungen können neben Kinderzuschlag, Kindergeld, Unterhaltsvorschuss und Wohngeld noch in Anspruch genommen werden?</a:t>
            </a:r>
          </a:p>
          <a:p>
            <a:pPr marL="88900" indent="0">
              <a:buNone/>
            </a:pPr>
            <a:endParaRPr lang="de-DE" sz="1600" u="sng" dirty="0"/>
          </a:p>
          <a:p>
            <a:r>
              <a:rPr lang="de-DE" sz="1600" b="0" dirty="0"/>
              <a:t>Befreiung von den Kita-Gebühren (=&gt; beim Jugendamt beantragen)</a:t>
            </a:r>
          </a:p>
          <a:p>
            <a:r>
              <a:rPr lang="de-DE" sz="1600" b="0" dirty="0"/>
              <a:t>Leistungen für Bildung und Teilhabe aus dem </a:t>
            </a:r>
            <a:r>
              <a:rPr lang="de-DE" sz="1600" b="0" dirty="0" err="1"/>
              <a:t>BuT</a:t>
            </a:r>
            <a:r>
              <a:rPr lang="de-DE" sz="1600" b="0" dirty="0"/>
              <a:t>-Paket (=&gt; bei der </a:t>
            </a:r>
            <a:r>
              <a:rPr lang="de-DE" sz="1600" b="0" dirty="0" err="1"/>
              <a:t>BuT</a:t>
            </a:r>
            <a:r>
              <a:rPr lang="de-DE" sz="1600" b="0" dirty="0"/>
              <a:t>-Stelle im Jobcenter beantragen) </a:t>
            </a:r>
          </a:p>
          <a:p>
            <a:pPr lvl="1">
              <a:buFont typeface="Wingdings" panose="05000000000000000000" pitchFamily="2" charset="2"/>
              <a:buChar char="Ø"/>
            </a:pPr>
            <a:r>
              <a:rPr lang="de-DE" sz="1600" b="0" dirty="0"/>
              <a:t>Schulbedarf </a:t>
            </a:r>
          </a:p>
          <a:p>
            <a:pPr lvl="1">
              <a:buFont typeface="Wingdings" panose="05000000000000000000" pitchFamily="2" charset="2"/>
              <a:buChar char="Ø"/>
            </a:pPr>
            <a:r>
              <a:rPr lang="de-DE" sz="1600" b="0" dirty="0"/>
              <a:t>Klassenfahrten </a:t>
            </a:r>
          </a:p>
          <a:p>
            <a:pPr lvl="1">
              <a:buFont typeface="Wingdings" panose="05000000000000000000" pitchFamily="2" charset="2"/>
              <a:buChar char="Ø"/>
            </a:pPr>
            <a:r>
              <a:rPr lang="de-DE" sz="1600" b="0" dirty="0"/>
              <a:t>Tagesausflüge </a:t>
            </a:r>
          </a:p>
          <a:p>
            <a:pPr lvl="1">
              <a:buFont typeface="Wingdings" panose="05000000000000000000" pitchFamily="2" charset="2"/>
              <a:buChar char="Ø"/>
            </a:pPr>
            <a:r>
              <a:rPr lang="de-DE" sz="1600" b="0" dirty="0"/>
              <a:t>Nachhilfe </a:t>
            </a:r>
          </a:p>
          <a:p>
            <a:pPr lvl="1">
              <a:buFont typeface="Wingdings" panose="05000000000000000000" pitchFamily="2" charset="2"/>
              <a:buChar char="Ø"/>
            </a:pPr>
            <a:r>
              <a:rPr lang="de-DE" sz="1600" b="0" dirty="0"/>
              <a:t>Schülerbeförderung </a:t>
            </a:r>
          </a:p>
          <a:p>
            <a:pPr lvl="1">
              <a:buFont typeface="Wingdings" panose="05000000000000000000" pitchFamily="2" charset="2"/>
              <a:buChar char="Ø"/>
            </a:pPr>
            <a:r>
              <a:rPr lang="de-DE" sz="1600" b="0" dirty="0"/>
              <a:t>Mittagsverpflegung in Kita und Schule</a:t>
            </a:r>
          </a:p>
          <a:p>
            <a:endParaRPr lang="de-DE" sz="1600" b="0" dirty="0"/>
          </a:p>
          <a:p>
            <a:r>
              <a:rPr lang="de-DE" sz="1600" b="0" dirty="0"/>
              <a:t>Ein einfach zu bedienender Kinderzuschlagsrechner findet sich unter folgendem Link:</a:t>
            </a:r>
            <a:endParaRPr lang="de-DE" sz="1600" dirty="0">
              <a:hlinkClick r:id="rId3"/>
            </a:endParaRPr>
          </a:p>
          <a:p>
            <a:pPr marL="88900" indent="0">
              <a:buNone/>
            </a:pPr>
            <a:r>
              <a:rPr lang="de-DE" sz="1600" dirty="0">
                <a:hlinkClick r:id="rId3"/>
              </a:rPr>
              <a:t>https://www.smart-rechner.de/kinderzuschlag/rechner.php</a:t>
            </a:r>
            <a:endParaRPr lang="de-DE" sz="1600" b="0" dirty="0"/>
          </a:p>
          <a:p>
            <a:endParaRPr lang="de-DE" sz="1600" b="0" dirty="0"/>
          </a:p>
          <a:p>
            <a:pPr marL="88900" indent="0">
              <a:buNone/>
            </a:pPr>
            <a:endParaRPr lang="de-DE" u="sng" dirty="0"/>
          </a:p>
        </p:txBody>
      </p:sp>
      <p:sp>
        <p:nvSpPr>
          <p:cNvPr id="4" name="Fußzeilenplatzhalter 3">
            <a:extLst>
              <a:ext uri="{FF2B5EF4-FFF2-40B4-BE49-F238E27FC236}">
                <a16:creationId xmlns:a16="http://schemas.microsoft.com/office/drawing/2014/main" id="{790FA883-6514-4663-AE86-EB9277EA56E9}"/>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F61B235-E651-455F-B7D5-EFFCD3ADE8F9}"/>
              </a:ext>
            </a:extLst>
          </p:cNvPr>
          <p:cNvSpPr>
            <a:spLocks noGrp="1"/>
          </p:cNvSpPr>
          <p:nvPr>
            <p:ph type="sldNum" sz="quarter" idx="11"/>
          </p:nvPr>
        </p:nvSpPr>
        <p:spPr/>
        <p:txBody>
          <a:bodyPr/>
          <a:lstStyle/>
          <a:p>
            <a:fld id="{DC8927E2-E660-4982-9BE3-86DA6CF8CDF7}" type="slidenum">
              <a:rPr lang="de-DE" altLang="de-DE" smtClean="0"/>
              <a:pPr/>
              <a:t>29</a:t>
            </a:fld>
            <a:endParaRPr lang="de-DE" altLang="de-DE"/>
          </a:p>
        </p:txBody>
      </p:sp>
      <p:sp>
        <p:nvSpPr>
          <p:cNvPr id="6" name="Datumsplatzhalter 5">
            <a:extLst>
              <a:ext uri="{FF2B5EF4-FFF2-40B4-BE49-F238E27FC236}">
                <a16:creationId xmlns:a16="http://schemas.microsoft.com/office/drawing/2014/main" id="{E33E12F7-590E-40DC-960F-4AE31BAD8B6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32275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4680D-3957-4B1E-B6DE-828055DC0E9B}"/>
              </a:ext>
            </a:extLst>
          </p:cNvPr>
          <p:cNvSpPr>
            <a:spLocks noGrp="1"/>
          </p:cNvSpPr>
          <p:nvPr>
            <p:ph type="title"/>
          </p:nvPr>
        </p:nvSpPr>
        <p:spPr/>
        <p:txBody>
          <a:bodyPr/>
          <a:lstStyle/>
          <a:p>
            <a:r>
              <a:rPr lang="de-DE" u="sng" dirty="0"/>
              <a:t>Der Erwerbstätigenfreibetrag, Regelung seit dem 01.07.2023</a:t>
            </a:r>
          </a:p>
        </p:txBody>
      </p:sp>
      <p:sp>
        <p:nvSpPr>
          <p:cNvPr id="4" name="Fußzeilenplatzhalter 3">
            <a:extLst>
              <a:ext uri="{FF2B5EF4-FFF2-40B4-BE49-F238E27FC236}">
                <a16:creationId xmlns:a16="http://schemas.microsoft.com/office/drawing/2014/main" id="{E2C0451D-579B-4959-8C0D-3414A7FC481A}"/>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71418102-C1EE-4759-9F30-7C8128A9B0A5}"/>
              </a:ext>
            </a:extLst>
          </p:cNvPr>
          <p:cNvSpPr>
            <a:spLocks noGrp="1"/>
          </p:cNvSpPr>
          <p:nvPr>
            <p:ph type="sldNum" sz="quarter" idx="11"/>
          </p:nvPr>
        </p:nvSpPr>
        <p:spPr/>
        <p:txBody>
          <a:bodyPr/>
          <a:lstStyle/>
          <a:p>
            <a:fld id="{DC8927E2-E660-4982-9BE3-86DA6CF8CDF7}" type="slidenum">
              <a:rPr lang="de-DE" altLang="de-DE" smtClean="0"/>
              <a:pPr/>
              <a:t>3</a:t>
            </a:fld>
            <a:endParaRPr lang="de-DE" altLang="de-DE"/>
          </a:p>
        </p:txBody>
      </p:sp>
      <p:sp>
        <p:nvSpPr>
          <p:cNvPr id="6" name="Datumsplatzhalter 5">
            <a:extLst>
              <a:ext uri="{FF2B5EF4-FFF2-40B4-BE49-F238E27FC236}">
                <a16:creationId xmlns:a16="http://schemas.microsoft.com/office/drawing/2014/main" id="{21E68CAE-C640-4C71-A112-E1F8795D579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Inhaltsplatzhalter 8">
            <a:extLst>
              <a:ext uri="{FF2B5EF4-FFF2-40B4-BE49-F238E27FC236}">
                <a16:creationId xmlns:a16="http://schemas.microsoft.com/office/drawing/2014/main" id="{D7BAB2AE-12F8-4832-8F9C-DBB562336AD8}"/>
              </a:ext>
            </a:extLst>
          </p:cNvPr>
          <p:cNvPicPr>
            <a:picLocks noGrp="1" noChangeAspect="1"/>
          </p:cNvPicPr>
          <p:nvPr>
            <p:ph idx="1"/>
          </p:nvPr>
        </p:nvPicPr>
        <p:blipFill>
          <a:blip r:embed="rId2"/>
          <a:stretch>
            <a:fillRect/>
          </a:stretch>
        </p:blipFill>
        <p:spPr>
          <a:xfrm>
            <a:off x="1928256" y="1268413"/>
            <a:ext cx="5617687" cy="4525962"/>
          </a:xfrm>
          <a:prstGeom prst="rect">
            <a:avLst/>
          </a:prstGeom>
        </p:spPr>
      </p:pic>
    </p:spTree>
    <p:extLst>
      <p:ext uri="{BB962C8B-B14F-4D97-AF65-F5344CB8AC3E}">
        <p14:creationId xmlns:p14="http://schemas.microsoft.com/office/powerpoint/2010/main" val="93784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3CB16-8E03-4176-A4C1-CBF636975440}"/>
              </a:ext>
            </a:extLst>
          </p:cNvPr>
          <p:cNvSpPr>
            <a:spLocks noGrp="1"/>
          </p:cNvSpPr>
          <p:nvPr>
            <p:ph type="title"/>
          </p:nvPr>
        </p:nvSpPr>
        <p:spPr/>
        <p:txBody>
          <a:bodyPr/>
          <a:lstStyle/>
          <a:p>
            <a:r>
              <a:rPr lang="de-DE" u="sng" dirty="0"/>
              <a:t>Kontaktdaten Beantragung Kinderzuschlag</a:t>
            </a:r>
          </a:p>
        </p:txBody>
      </p:sp>
      <p:pic>
        <p:nvPicPr>
          <p:cNvPr id="7" name="Inhaltsplatzhalter 6">
            <a:extLst>
              <a:ext uri="{FF2B5EF4-FFF2-40B4-BE49-F238E27FC236}">
                <a16:creationId xmlns:a16="http://schemas.microsoft.com/office/drawing/2014/main" id="{4E8EA2D1-41BF-47EC-B114-9859FCF3B007}"/>
              </a:ext>
            </a:extLst>
          </p:cNvPr>
          <p:cNvPicPr>
            <a:picLocks noGrp="1" noChangeAspect="1"/>
          </p:cNvPicPr>
          <p:nvPr>
            <p:ph idx="1"/>
          </p:nvPr>
        </p:nvPicPr>
        <p:blipFill>
          <a:blip r:embed="rId2"/>
          <a:stretch>
            <a:fillRect/>
          </a:stretch>
        </p:blipFill>
        <p:spPr>
          <a:xfrm>
            <a:off x="473075" y="1251406"/>
            <a:ext cx="6499367" cy="4525962"/>
          </a:xfrm>
          <a:prstGeom prst="rect">
            <a:avLst/>
          </a:prstGeom>
        </p:spPr>
      </p:pic>
      <p:sp>
        <p:nvSpPr>
          <p:cNvPr id="4" name="Fußzeilenplatzhalter 3">
            <a:extLst>
              <a:ext uri="{FF2B5EF4-FFF2-40B4-BE49-F238E27FC236}">
                <a16:creationId xmlns:a16="http://schemas.microsoft.com/office/drawing/2014/main" id="{D3BA358E-7093-4CC8-8462-701393F0B46A}"/>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663F16E-82A8-41D8-B952-740E366F181B}"/>
              </a:ext>
            </a:extLst>
          </p:cNvPr>
          <p:cNvSpPr>
            <a:spLocks noGrp="1"/>
          </p:cNvSpPr>
          <p:nvPr>
            <p:ph type="sldNum" sz="quarter" idx="11"/>
          </p:nvPr>
        </p:nvSpPr>
        <p:spPr/>
        <p:txBody>
          <a:bodyPr/>
          <a:lstStyle/>
          <a:p>
            <a:fld id="{DC8927E2-E660-4982-9BE3-86DA6CF8CDF7}" type="slidenum">
              <a:rPr lang="de-DE" altLang="de-DE" smtClean="0"/>
              <a:pPr/>
              <a:t>30</a:t>
            </a:fld>
            <a:endParaRPr lang="de-DE" altLang="de-DE"/>
          </a:p>
        </p:txBody>
      </p:sp>
      <p:sp>
        <p:nvSpPr>
          <p:cNvPr id="6" name="Datumsplatzhalter 5">
            <a:extLst>
              <a:ext uri="{FF2B5EF4-FFF2-40B4-BE49-F238E27FC236}">
                <a16:creationId xmlns:a16="http://schemas.microsoft.com/office/drawing/2014/main" id="{27535B84-F1BB-4368-B5F2-F859A458E491}"/>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a:extLst>
              <a:ext uri="{FF2B5EF4-FFF2-40B4-BE49-F238E27FC236}">
                <a16:creationId xmlns:a16="http://schemas.microsoft.com/office/drawing/2014/main" id="{88A268FA-523E-45FE-98AB-CF0EB618BAFA}"/>
              </a:ext>
            </a:extLst>
          </p:cNvPr>
          <p:cNvPicPr>
            <a:picLocks noChangeAspect="1"/>
          </p:cNvPicPr>
          <p:nvPr/>
        </p:nvPicPr>
        <p:blipFill>
          <a:blip r:embed="rId3"/>
          <a:stretch>
            <a:fillRect/>
          </a:stretch>
        </p:blipFill>
        <p:spPr>
          <a:xfrm>
            <a:off x="329406" y="5914349"/>
            <a:ext cx="8229600" cy="361950"/>
          </a:xfrm>
          <a:prstGeom prst="rect">
            <a:avLst/>
          </a:prstGeom>
        </p:spPr>
      </p:pic>
      <p:pic>
        <p:nvPicPr>
          <p:cNvPr id="3" name="Grafik 2">
            <a:extLst>
              <a:ext uri="{FF2B5EF4-FFF2-40B4-BE49-F238E27FC236}">
                <a16:creationId xmlns:a16="http://schemas.microsoft.com/office/drawing/2014/main" id="{EB904392-4127-46F5-B5DA-54AF2348E6C1}"/>
              </a:ext>
            </a:extLst>
          </p:cNvPr>
          <p:cNvPicPr>
            <a:picLocks noChangeAspect="1"/>
          </p:cNvPicPr>
          <p:nvPr/>
        </p:nvPicPr>
        <p:blipFill>
          <a:blip r:embed="rId4"/>
          <a:stretch>
            <a:fillRect/>
          </a:stretch>
        </p:blipFill>
        <p:spPr>
          <a:xfrm>
            <a:off x="5989975" y="4732456"/>
            <a:ext cx="2903200" cy="1077338"/>
          </a:xfrm>
          <a:prstGeom prst="rect">
            <a:avLst/>
          </a:prstGeom>
        </p:spPr>
      </p:pic>
    </p:spTree>
    <p:extLst>
      <p:ext uri="{BB962C8B-B14F-4D97-AF65-F5344CB8AC3E}">
        <p14:creationId xmlns:p14="http://schemas.microsoft.com/office/powerpoint/2010/main" val="289721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95F529-11CA-40B9-8C5D-8606C5C0E08D}"/>
              </a:ext>
            </a:extLst>
          </p:cNvPr>
          <p:cNvSpPr>
            <a:spLocks noGrp="1"/>
          </p:cNvSpPr>
          <p:nvPr>
            <p:ph type="title"/>
          </p:nvPr>
        </p:nvSpPr>
        <p:spPr/>
        <p:txBody>
          <a:bodyPr/>
          <a:lstStyle/>
          <a:p>
            <a:r>
              <a:rPr lang="de-DE" sz="2000" u="sng" dirty="0"/>
              <a:t>Kontaktdaten der Familienkasse zur Beantragung von Kinderzuschlag</a:t>
            </a:r>
            <a:endParaRPr lang="de-DE" sz="2000" dirty="0"/>
          </a:p>
        </p:txBody>
      </p:sp>
      <p:pic>
        <p:nvPicPr>
          <p:cNvPr id="7" name="Inhaltsplatzhalter 6">
            <a:extLst>
              <a:ext uri="{FF2B5EF4-FFF2-40B4-BE49-F238E27FC236}">
                <a16:creationId xmlns:a16="http://schemas.microsoft.com/office/drawing/2014/main" id="{55BEAAEC-1B0D-464D-812C-4BB1FC86771F}"/>
              </a:ext>
            </a:extLst>
          </p:cNvPr>
          <p:cNvPicPr>
            <a:picLocks noGrp="1" noChangeAspect="1"/>
          </p:cNvPicPr>
          <p:nvPr>
            <p:ph idx="1"/>
          </p:nvPr>
        </p:nvPicPr>
        <p:blipFill>
          <a:blip r:embed="rId2"/>
          <a:stretch>
            <a:fillRect/>
          </a:stretch>
        </p:blipFill>
        <p:spPr>
          <a:xfrm>
            <a:off x="1267847" y="1092369"/>
            <a:ext cx="5873237" cy="4081800"/>
          </a:xfrm>
          <a:prstGeom prst="rect">
            <a:avLst/>
          </a:prstGeom>
        </p:spPr>
      </p:pic>
      <p:sp>
        <p:nvSpPr>
          <p:cNvPr id="4" name="Fußzeilenplatzhalter 3">
            <a:extLst>
              <a:ext uri="{FF2B5EF4-FFF2-40B4-BE49-F238E27FC236}">
                <a16:creationId xmlns:a16="http://schemas.microsoft.com/office/drawing/2014/main" id="{7BAD6F80-3593-4473-AFFD-0E41814F6FE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DFB844AA-2FFE-425F-9B88-C29C0D3B1466}"/>
              </a:ext>
            </a:extLst>
          </p:cNvPr>
          <p:cNvSpPr>
            <a:spLocks noGrp="1"/>
          </p:cNvSpPr>
          <p:nvPr>
            <p:ph type="sldNum" sz="quarter" idx="11"/>
          </p:nvPr>
        </p:nvSpPr>
        <p:spPr/>
        <p:txBody>
          <a:bodyPr/>
          <a:lstStyle/>
          <a:p>
            <a:fld id="{DC8927E2-E660-4982-9BE3-86DA6CF8CDF7}" type="slidenum">
              <a:rPr lang="de-DE" altLang="de-DE" smtClean="0"/>
              <a:pPr/>
              <a:t>31</a:t>
            </a:fld>
            <a:endParaRPr lang="de-DE" altLang="de-DE"/>
          </a:p>
        </p:txBody>
      </p:sp>
      <p:sp>
        <p:nvSpPr>
          <p:cNvPr id="6" name="Datumsplatzhalter 5">
            <a:extLst>
              <a:ext uri="{FF2B5EF4-FFF2-40B4-BE49-F238E27FC236}">
                <a16:creationId xmlns:a16="http://schemas.microsoft.com/office/drawing/2014/main" id="{72847469-DDAF-4C65-ADDD-EF7C81AAF84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Grafik 8">
            <a:extLst>
              <a:ext uri="{FF2B5EF4-FFF2-40B4-BE49-F238E27FC236}">
                <a16:creationId xmlns:a16="http://schemas.microsoft.com/office/drawing/2014/main" id="{45DA1263-6BC2-44F3-A814-E2063599369A}"/>
              </a:ext>
            </a:extLst>
          </p:cNvPr>
          <p:cNvPicPr>
            <a:picLocks noChangeAspect="1"/>
          </p:cNvPicPr>
          <p:nvPr/>
        </p:nvPicPr>
        <p:blipFill>
          <a:blip r:embed="rId3"/>
          <a:stretch>
            <a:fillRect/>
          </a:stretch>
        </p:blipFill>
        <p:spPr>
          <a:xfrm>
            <a:off x="3961555" y="5174169"/>
            <a:ext cx="3810507" cy="1028497"/>
          </a:xfrm>
          <a:prstGeom prst="rect">
            <a:avLst/>
          </a:prstGeom>
        </p:spPr>
      </p:pic>
    </p:spTree>
    <p:extLst>
      <p:ext uri="{BB962C8B-B14F-4D97-AF65-F5344CB8AC3E}">
        <p14:creationId xmlns:p14="http://schemas.microsoft.com/office/powerpoint/2010/main" val="1993187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DCF37-A86C-446D-B531-55C754CCB7E4}"/>
              </a:ext>
            </a:extLst>
          </p:cNvPr>
          <p:cNvSpPr>
            <a:spLocks noGrp="1"/>
          </p:cNvSpPr>
          <p:nvPr>
            <p:ph type="title"/>
          </p:nvPr>
        </p:nvSpPr>
        <p:spPr/>
        <p:txBody>
          <a:bodyPr/>
          <a:lstStyle/>
          <a:p>
            <a:r>
              <a:rPr lang="de-DE" dirty="0"/>
              <a:t>Zusammenarbeit Familienkasse und KJC</a:t>
            </a:r>
          </a:p>
        </p:txBody>
      </p:sp>
      <p:sp>
        <p:nvSpPr>
          <p:cNvPr id="3" name="Inhaltsplatzhalter 2">
            <a:extLst>
              <a:ext uri="{FF2B5EF4-FFF2-40B4-BE49-F238E27FC236}">
                <a16:creationId xmlns:a16="http://schemas.microsoft.com/office/drawing/2014/main" id="{8391F81D-715A-4FC4-B786-A8AD4505EF33}"/>
              </a:ext>
            </a:extLst>
          </p:cNvPr>
          <p:cNvSpPr>
            <a:spLocks noGrp="1"/>
          </p:cNvSpPr>
          <p:nvPr>
            <p:ph idx="1"/>
          </p:nvPr>
        </p:nvSpPr>
        <p:spPr/>
        <p:txBody>
          <a:bodyPr/>
          <a:lstStyle/>
          <a:p>
            <a:endParaRPr lang="de-DE" dirty="0"/>
          </a:p>
          <a:p>
            <a:r>
              <a:rPr lang="de-DE" dirty="0"/>
              <a:t>Gemeinsame Aktion zur einfachen und schnellen Beantragung von Kinderzuschlag</a:t>
            </a:r>
          </a:p>
          <a:p>
            <a:r>
              <a:rPr lang="de-DE" dirty="0"/>
              <a:t>Hat stattgefunden am 13. Februar 2025</a:t>
            </a:r>
          </a:p>
          <a:p>
            <a:r>
              <a:rPr lang="de-DE" dirty="0"/>
              <a:t>KJC prüft Anspruchsberechtigung für Wohngeld und Kinderzuschlag </a:t>
            </a:r>
          </a:p>
          <a:p>
            <a:r>
              <a:rPr lang="de-DE" dirty="0"/>
              <a:t>KJC bereitet Antragsunterlagen vor und lädt Kund*innen ins KJC ein</a:t>
            </a:r>
          </a:p>
          <a:p>
            <a:r>
              <a:rPr lang="de-DE" dirty="0"/>
              <a:t>Familienkasse kommt ins KJC, nimmt Anträge auf Kinderzuschlag entgegen und bewilligt sofort für 6 Monate</a:t>
            </a:r>
          </a:p>
          <a:p>
            <a:endParaRPr lang="de-DE" dirty="0"/>
          </a:p>
        </p:txBody>
      </p:sp>
      <p:sp>
        <p:nvSpPr>
          <p:cNvPr id="4" name="Fußzeilenplatzhalter 3">
            <a:extLst>
              <a:ext uri="{FF2B5EF4-FFF2-40B4-BE49-F238E27FC236}">
                <a16:creationId xmlns:a16="http://schemas.microsoft.com/office/drawing/2014/main" id="{5D786ECE-FC44-4243-8233-2B906845D49D}"/>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3D5D08A-EA34-4EE9-9F09-E88C3A11F09C}"/>
              </a:ext>
            </a:extLst>
          </p:cNvPr>
          <p:cNvSpPr>
            <a:spLocks noGrp="1"/>
          </p:cNvSpPr>
          <p:nvPr>
            <p:ph type="sldNum" sz="quarter" idx="11"/>
          </p:nvPr>
        </p:nvSpPr>
        <p:spPr/>
        <p:txBody>
          <a:bodyPr/>
          <a:lstStyle/>
          <a:p>
            <a:fld id="{DC8927E2-E660-4982-9BE3-86DA6CF8CDF7}" type="slidenum">
              <a:rPr lang="de-DE" altLang="de-DE" smtClean="0"/>
              <a:pPr/>
              <a:t>32</a:t>
            </a:fld>
            <a:endParaRPr lang="de-DE" altLang="de-DE"/>
          </a:p>
        </p:txBody>
      </p:sp>
      <p:sp>
        <p:nvSpPr>
          <p:cNvPr id="6" name="Datumsplatzhalter 5">
            <a:extLst>
              <a:ext uri="{FF2B5EF4-FFF2-40B4-BE49-F238E27FC236}">
                <a16:creationId xmlns:a16="http://schemas.microsoft.com/office/drawing/2014/main" id="{BFE32E85-8392-47D8-8ECD-58152450C8C6}"/>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441521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D7D29-6873-4989-90F9-CE18B9186D9C}"/>
              </a:ext>
            </a:extLst>
          </p:cNvPr>
          <p:cNvSpPr>
            <a:spLocks noGrp="1"/>
          </p:cNvSpPr>
          <p:nvPr>
            <p:ph type="title"/>
          </p:nvPr>
        </p:nvSpPr>
        <p:spPr/>
        <p:txBody>
          <a:bodyPr/>
          <a:lstStyle/>
          <a:p>
            <a:r>
              <a:rPr lang="de-DE" dirty="0"/>
              <a:t>„Servicestelle für Soziales“ der Stadt Marburg</a:t>
            </a:r>
          </a:p>
        </p:txBody>
      </p:sp>
      <p:pic>
        <p:nvPicPr>
          <p:cNvPr id="7" name="Inhaltsplatzhalter 6">
            <a:extLst>
              <a:ext uri="{FF2B5EF4-FFF2-40B4-BE49-F238E27FC236}">
                <a16:creationId xmlns:a16="http://schemas.microsoft.com/office/drawing/2014/main" id="{1C631042-0ADE-4502-BFC0-3BE5620DC23C}"/>
              </a:ext>
            </a:extLst>
          </p:cNvPr>
          <p:cNvPicPr>
            <a:picLocks noGrp="1" noChangeAspect="1"/>
          </p:cNvPicPr>
          <p:nvPr>
            <p:ph idx="1"/>
          </p:nvPr>
        </p:nvPicPr>
        <p:blipFill>
          <a:blip r:embed="rId2"/>
          <a:stretch>
            <a:fillRect/>
          </a:stretch>
        </p:blipFill>
        <p:spPr>
          <a:xfrm>
            <a:off x="697061" y="1031132"/>
            <a:ext cx="7749878" cy="5165387"/>
          </a:xfrm>
          <a:prstGeom prst="rect">
            <a:avLst/>
          </a:prstGeom>
        </p:spPr>
      </p:pic>
      <p:sp>
        <p:nvSpPr>
          <p:cNvPr id="4" name="Fußzeilenplatzhalter 3">
            <a:extLst>
              <a:ext uri="{FF2B5EF4-FFF2-40B4-BE49-F238E27FC236}">
                <a16:creationId xmlns:a16="http://schemas.microsoft.com/office/drawing/2014/main" id="{126DADBE-8D41-4755-B985-9A40EDEBA605}"/>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E2858984-A735-4AAC-A351-F8B907F89BA6}"/>
              </a:ext>
            </a:extLst>
          </p:cNvPr>
          <p:cNvSpPr>
            <a:spLocks noGrp="1"/>
          </p:cNvSpPr>
          <p:nvPr>
            <p:ph type="sldNum" sz="quarter" idx="11"/>
          </p:nvPr>
        </p:nvSpPr>
        <p:spPr/>
        <p:txBody>
          <a:bodyPr/>
          <a:lstStyle/>
          <a:p>
            <a:fld id="{DC8927E2-E660-4982-9BE3-86DA6CF8CDF7}" type="slidenum">
              <a:rPr lang="de-DE" altLang="de-DE" smtClean="0"/>
              <a:pPr/>
              <a:t>33</a:t>
            </a:fld>
            <a:endParaRPr lang="de-DE" altLang="de-DE"/>
          </a:p>
        </p:txBody>
      </p:sp>
      <p:sp>
        <p:nvSpPr>
          <p:cNvPr id="6" name="Datumsplatzhalter 5">
            <a:extLst>
              <a:ext uri="{FF2B5EF4-FFF2-40B4-BE49-F238E27FC236}">
                <a16:creationId xmlns:a16="http://schemas.microsoft.com/office/drawing/2014/main" id="{3DB0FC10-BBBB-41EB-8E7D-B330587C0F46}"/>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80625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1F99B-5986-4A34-B0B1-BAA8E2B1A4F3}"/>
              </a:ext>
            </a:extLst>
          </p:cNvPr>
          <p:cNvSpPr>
            <a:spLocks noGrp="1"/>
          </p:cNvSpPr>
          <p:nvPr>
            <p:ph type="title"/>
          </p:nvPr>
        </p:nvSpPr>
        <p:spPr/>
        <p:txBody>
          <a:bodyPr/>
          <a:lstStyle/>
          <a:p>
            <a:r>
              <a:rPr lang="de-DE" dirty="0"/>
              <a:t>„Servicestelle für Soziales“ der Stadt Marburg</a:t>
            </a:r>
          </a:p>
        </p:txBody>
      </p:sp>
      <p:pic>
        <p:nvPicPr>
          <p:cNvPr id="7" name="Inhaltsplatzhalter 6">
            <a:extLst>
              <a:ext uri="{FF2B5EF4-FFF2-40B4-BE49-F238E27FC236}">
                <a16:creationId xmlns:a16="http://schemas.microsoft.com/office/drawing/2014/main" id="{4E24A184-8D1E-4F58-A7D6-D87957AC9CA6}"/>
              </a:ext>
            </a:extLst>
          </p:cNvPr>
          <p:cNvPicPr>
            <a:picLocks noGrp="1" noChangeAspect="1"/>
          </p:cNvPicPr>
          <p:nvPr>
            <p:ph idx="1"/>
          </p:nvPr>
        </p:nvPicPr>
        <p:blipFill>
          <a:blip r:embed="rId2"/>
          <a:stretch>
            <a:fillRect/>
          </a:stretch>
        </p:blipFill>
        <p:spPr>
          <a:xfrm>
            <a:off x="622300" y="1114425"/>
            <a:ext cx="7899400" cy="4916724"/>
          </a:xfrm>
          <a:prstGeom prst="rect">
            <a:avLst/>
          </a:prstGeom>
        </p:spPr>
      </p:pic>
      <p:sp>
        <p:nvSpPr>
          <p:cNvPr id="4" name="Fußzeilenplatzhalter 3">
            <a:extLst>
              <a:ext uri="{FF2B5EF4-FFF2-40B4-BE49-F238E27FC236}">
                <a16:creationId xmlns:a16="http://schemas.microsoft.com/office/drawing/2014/main" id="{3B806F73-78A6-4360-9B17-4F8CC005D3C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39063DF5-4895-4533-91E9-59C6C4BB5588}"/>
              </a:ext>
            </a:extLst>
          </p:cNvPr>
          <p:cNvSpPr>
            <a:spLocks noGrp="1"/>
          </p:cNvSpPr>
          <p:nvPr>
            <p:ph type="sldNum" sz="quarter" idx="11"/>
          </p:nvPr>
        </p:nvSpPr>
        <p:spPr/>
        <p:txBody>
          <a:bodyPr/>
          <a:lstStyle/>
          <a:p>
            <a:fld id="{DC8927E2-E660-4982-9BE3-86DA6CF8CDF7}" type="slidenum">
              <a:rPr lang="de-DE" altLang="de-DE" smtClean="0"/>
              <a:pPr/>
              <a:t>34</a:t>
            </a:fld>
            <a:endParaRPr lang="de-DE" altLang="de-DE"/>
          </a:p>
        </p:txBody>
      </p:sp>
      <p:sp>
        <p:nvSpPr>
          <p:cNvPr id="6" name="Datumsplatzhalter 5">
            <a:extLst>
              <a:ext uri="{FF2B5EF4-FFF2-40B4-BE49-F238E27FC236}">
                <a16:creationId xmlns:a16="http://schemas.microsoft.com/office/drawing/2014/main" id="{8C2AE920-91A9-4A93-9E0A-C836B81CE446}"/>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115920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91327-6D2C-432F-9662-B5695EDADB52}"/>
              </a:ext>
            </a:extLst>
          </p:cNvPr>
          <p:cNvSpPr>
            <a:spLocks noGrp="1"/>
          </p:cNvSpPr>
          <p:nvPr>
            <p:ph type="title"/>
          </p:nvPr>
        </p:nvSpPr>
        <p:spPr/>
        <p:txBody>
          <a:bodyPr/>
          <a:lstStyle/>
          <a:p>
            <a:r>
              <a:rPr lang="de-DE" dirty="0"/>
              <a:t>„Servicestelle für Soziales“ der Stadt Marburg</a:t>
            </a:r>
            <a:br>
              <a:rPr lang="de-DE" dirty="0"/>
            </a:br>
            <a:r>
              <a:rPr lang="de-DE" dirty="0">
                <a:hlinkClick r:id="rId2"/>
              </a:rPr>
              <a:t>Servicestelle für Soziales | Stadt Marburg</a:t>
            </a:r>
            <a:endParaRPr lang="de-DE" dirty="0"/>
          </a:p>
        </p:txBody>
      </p:sp>
      <p:sp>
        <p:nvSpPr>
          <p:cNvPr id="4" name="Fußzeilenplatzhalter 3">
            <a:extLst>
              <a:ext uri="{FF2B5EF4-FFF2-40B4-BE49-F238E27FC236}">
                <a16:creationId xmlns:a16="http://schemas.microsoft.com/office/drawing/2014/main" id="{21D76AA1-BF04-4AC4-98A8-32AE5B51C42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58210C83-2A6B-4488-86F1-41C74256BF46}"/>
              </a:ext>
            </a:extLst>
          </p:cNvPr>
          <p:cNvSpPr>
            <a:spLocks noGrp="1"/>
          </p:cNvSpPr>
          <p:nvPr>
            <p:ph type="sldNum" sz="quarter" idx="11"/>
          </p:nvPr>
        </p:nvSpPr>
        <p:spPr/>
        <p:txBody>
          <a:bodyPr/>
          <a:lstStyle/>
          <a:p>
            <a:fld id="{DC8927E2-E660-4982-9BE3-86DA6CF8CDF7}" type="slidenum">
              <a:rPr lang="de-DE" altLang="de-DE" smtClean="0"/>
              <a:pPr/>
              <a:t>35</a:t>
            </a:fld>
            <a:endParaRPr lang="de-DE" altLang="de-DE"/>
          </a:p>
        </p:txBody>
      </p:sp>
      <p:sp>
        <p:nvSpPr>
          <p:cNvPr id="6" name="Datumsplatzhalter 5">
            <a:extLst>
              <a:ext uri="{FF2B5EF4-FFF2-40B4-BE49-F238E27FC236}">
                <a16:creationId xmlns:a16="http://schemas.microsoft.com/office/drawing/2014/main" id="{8E13D551-F03C-4ED0-ADE3-3A8883DEFC0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Inhaltsplatzhalter 8">
            <a:extLst>
              <a:ext uri="{FF2B5EF4-FFF2-40B4-BE49-F238E27FC236}">
                <a16:creationId xmlns:a16="http://schemas.microsoft.com/office/drawing/2014/main" id="{A1B7C04D-EE64-45D3-A3F2-1500BB8D9B98}"/>
              </a:ext>
            </a:extLst>
          </p:cNvPr>
          <p:cNvPicPr>
            <a:picLocks noGrp="1" noChangeAspect="1"/>
          </p:cNvPicPr>
          <p:nvPr>
            <p:ph idx="1"/>
          </p:nvPr>
        </p:nvPicPr>
        <p:blipFill>
          <a:blip r:embed="rId3"/>
          <a:stretch>
            <a:fillRect/>
          </a:stretch>
        </p:blipFill>
        <p:spPr>
          <a:xfrm>
            <a:off x="622300" y="1268413"/>
            <a:ext cx="8113137" cy="5040312"/>
          </a:xfrm>
          <a:prstGeom prst="rect">
            <a:avLst/>
          </a:prstGeom>
        </p:spPr>
      </p:pic>
    </p:spTree>
    <p:extLst>
      <p:ext uri="{BB962C8B-B14F-4D97-AF65-F5344CB8AC3E}">
        <p14:creationId xmlns:p14="http://schemas.microsoft.com/office/powerpoint/2010/main" val="2960477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9B903B-02B1-4496-B11E-90745D5DC754}"/>
              </a:ext>
            </a:extLst>
          </p:cNvPr>
          <p:cNvSpPr>
            <a:spLocks noGrp="1"/>
          </p:cNvSpPr>
          <p:nvPr>
            <p:ph type="title"/>
          </p:nvPr>
        </p:nvSpPr>
        <p:spPr/>
        <p:txBody>
          <a:bodyPr/>
          <a:lstStyle/>
          <a:p>
            <a:r>
              <a:rPr lang="de-DE" sz="1600" dirty="0"/>
              <a:t>Neuer Vergleichsrechner (entwickelt von Markus Janning, KJC Marburg, soll demnächst auch Beratungsstellen und Trägermitarbeitenden zur Nutzung zur Verfügung gestellt werden) </a:t>
            </a:r>
          </a:p>
        </p:txBody>
      </p:sp>
      <p:pic>
        <p:nvPicPr>
          <p:cNvPr id="8" name="Inhaltsplatzhalter 7">
            <a:extLst>
              <a:ext uri="{FF2B5EF4-FFF2-40B4-BE49-F238E27FC236}">
                <a16:creationId xmlns:a16="http://schemas.microsoft.com/office/drawing/2014/main" id="{13C005A3-9EB7-4B31-A71C-B607A68F13CE}"/>
              </a:ext>
            </a:extLst>
          </p:cNvPr>
          <p:cNvPicPr>
            <a:picLocks noGrp="1" noChangeAspect="1"/>
          </p:cNvPicPr>
          <p:nvPr>
            <p:ph idx="1"/>
          </p:nvPr>
        </p:nvPicPr>
        <p:blipFill>
          <a:blip r:embed="rId2"/>
          <a:stretch>
            <a:fillRect/>
          </a:stretch>
        </p:blipFill>
        <p:spPr>
          <a:xfrm>
            <a:off x="937714" y="1268413"/>
            <a:ext cx="7598772" cy="4525962"/>
          </a:xfrm>
          <a:prstGeom prst="rect">
            <a:avLst/>
          </a:prstGeom>
        </p:spPr>
      </p:pic>
      <p:sp>
        <p:nvSpPr>
          <p:cNvPr id="4" name="Fußzeilenplatzhalter 3">
            <a:extLst>
              <a:ext uri="{FF2B5EF4-FFF2-40B4-BE49-F238E27FC236}">
                <a16:creationId xmlns:a16="http://schemas.microsoft.com/office/drawing/2014/main" id="{D14BDE04-3E3D-40F7-BCA6-5902BDA04F5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FC38FC0D-3149-4B64-ACBF-4F9E38F42F5D}"/>
              </a:ext>
            </a:extLst>
          </p:cNvPr>
          <p:cNvSpPr>
            <a:spLocks noGrp="1"/>
          </p:cNvSpPr>
          <p:nvPr>
            <p:ph type="sldNum" sz="quarter" idx="11"/>
          </p:nvPr>
        </p:nvSpPr>
        <p:spPr/>
        <p:txBody>
          <a:bodyPr/>
          <a:lstStyle/>
          <a:p>
            <a:fld id="{DC8927E2-E660-4982-9BE3-86DA6CF8CDF7}" type="slidenum">
              <a:rPr lang="de-DE" altLang="de-DE" smtClean="0"/>
              <a:pPr/>
              <a:t>36</a:t>
            </a:fld>
            <a:endParaRPr lang="de-DE" altLang="de-DE"/>
          </a:p>
        </p:txBody>
      </p:sp>
      <p:sp>
        <p:nvSpPr>
          <p:cNvPr id="6" name="Datumsplatzhalter 5">
            <a:extLst>
              <a:ext uri="{FF2B5EF4-FFF2-40B4-BE49-F238E27FC236}">
                <a16:creationId xmlns:a16="http://schemas.microsoft.com/office/drawing/2014/main" id="{BD2F09C7-F863-4987-805D-35C70F422AA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288433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805CB-750A-4411-9CFF-B02C8FCDD658}"/>
              </a:ext>
            </a:extLst>
          </p:cNvPr>
          <p:cNvSpPr>
            <a:spLocks noGrp="1"/>
          </p:cNvSpPr>
          <p:nvPr>
            <p:ph type="title"/>
          </p:nvPr>
        </p:nvSpPr>
        <p:spPr/>
        <p:txBody>
          <a:bodyPr/>
          <a:lstStyle/>
          <a:p>
            <a:r>
              <a:rPr lang="de-DE" sz="1400" u="sng" dirty="0"/>
              <a:t>Exkurs: Familienleistungen – Ansprüche für Menschen ohne deutsche Staatsangehörigkeit, Auszug aus: </a:t>
            </a:r>
            <a:r>
              <a:rPr lang="de-DE" sz="1400" u="sng" dirty="0">
                <a:hlinkClick r:id="rId2"/>
              </a:rPr>
              <a:t>broschuere_MBE_familienleistungen_2020__.pdf (der-paritaetische.de)</a:t>
            </a:r>
            <a:endParaRPr lang="de-DE" sz="1400" u="sng" dirty="0"/>
          </a:p>
        </p:txBody>
      </p:sp>
      <p:pic>
        <p:nvPicPr>
          <p:cNvPr id="7" name="Inhaltsplatzhalter 6">
            <a:extLst>
              <a:ext uri="{FF2B5EF4-FFF2-40B4-BE49-F238E27FC236}">
                <a16:creationId xmlns:a16="http://schemas.microsoft.com/office/drawing/2014/main" id="{1C78ABD7-9734-4233-9C5C-88648E08A676}"/>
              </a:ext>
            </a:extLst>
          </p:cNvPr>
          <p:cNvPicPr>
            <a:picLocks noGrp="1" noChangeAspect="1"/>
          </p:cNvPicPr>
          <p:nvPr>
            <p:ph idx="1"/>
          </p:nvPr>
        </p:nvPicPr>
        <p:blipFill>
          <a:blip r:embed="rId3"/>
          <a:stretch>
            <a:fillRect/>
          </a:stretch>
        </p:blipFill>
        <p:spPr>
          <a:xfrm>
            <a:off x="2520035" y="1268413"/>
            <a:ext cx="4434130" cy="4525962"/>
          </a:xfrm>
          <a:prstGeom prst="rect">
            <a:avLst/>
          </a:prstGeom>
        </p:spPr>
      </p:pic>
      <p:sp>
        <p:nvSpPr>
          <p:cNvPr id="4" name="Fußzeilenplatzhalter 3">
            <a:extLst>
              <a:ext uri="{FF2B5EF4-FFF2-40B4-BE49-F238E27FC236}">
                <a16:creationId xmlns:a16="http://schemas.microsoft.com/office/drawing/2014/main" id="{8298B33F-24AC-48D5-AE2D-481B6C8FA503}"/>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CC04DF25-2329-4F30-BE09-17248542FE9D}"/>
              </a:ext>
            </a:extLst>
          </p:cNvPr>
          <p:cNvSpPr>
            <a:spLocks noGrp="1"/>
          </p:cNvSpPr>
          <p:nvPr>
            <p:ph type="sldNum" sz="quarter" idx="11"/>
          </p:nvPr>
        </p:nvSpPr>
        <p:spPr/>
        <p:txBody>
          <a:bodyPr/>
          <a:lstStyle/>
          <a:p>
            <a:fld id="{DC8927E2-E660-4982-9BE3-86DA6CF8CDF7}" type="slidenum">
              <a:rPr lang="de-DE" altLang="de-DE" smtClean="0"/>
              <a:pPr/>
              <a:t>37</a:t>
            </a:fld>
            <a:endParaRPr lang="de-DE" altLang="de-DE"/>
          </a:p>
        </p:txBody>
      </p:sp>
      <p:sp>
        <p:nvSpPr>
          <p:cNvPr id="6" name="Datumsplatzhalter 5">
            <a:extLst>
              <a:ext uri="{FF2B5EF4-FFF2-40B4-BE49-F238E27FC236}">
                <a16:creationId xmlns:a16="http://schemas.microsoft.com/office/drawing/2014/main" id="{A5C4E526-3F40-4C51-A296-92E02467997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4240185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58179-5D3B-4178-8645-EDF7D643D02A}"/>
              </a:ext>
            </a:extLst>
          </p:cNvPr>
          <p:cNvSpPr>
            <a:spLocks noGrp="1"/>
          </p:cNvSpPr>
          <p:nvPr>
            <p:ph type="title"/>
          </p:nvPr>
        </p:nvSpPr>
        <p:spPr/>
        <p:txBody>
          <a:bodyPr/>
          <a:lstStyle/>
          <a:p>
            <a:r>
              <a:rPr lang="de-DE" sz="1800" u="sng" dirty="0"/>
              <a:t>Einwand: </a:t>
            </a:r>
            <a:r>
              <a:rPr lang="de-DE" sz="1800" i="1" u="sng" dirty="0"/>
              <a:t>„Dann muss ich die ganzen Zusatzleistungen für meine Kinder selber zahlen“</a:t>
            </a:r>
          </a:p>
        </p:txBody>
      </p:sp>
      <p:sp>
        <p:nvSpPr>
          <p:cNvPr id="3" name="Inhaltsplatzhalter 2">
            <a:extLst>
              <a:ext uri="{FF2B5EF4-FFF2-40B4-BE49-F238E27FC236}">
                <a16:creationId xmlns:a16="http://schemas.microsoft.com/office/drawing/2014/main" id="{0BF548A0-102C-4AE7-8A79-A1B7006B1CFD}"/>
              </a:ext>
            </a:extLst>
          </p:cNvPr>
          <p:cNvSpPr>
            <a:spLocks noGrp="1"/>
          </p:cNvSpPr>
          <p:nvPr>
            <p:ph idx="1"/>
          </p:nvPr>
        </p:nvSpPr>
        <p:spPr>
          <a:xfrm>
            <a:off x="622300" y="1297596"/>
            <a:ext cx="8229600" cy="4525962"/>
          </a:xfrm>
        </p:spPr>
        <p:txBody>
          <a:bodyPr/>
          <a:lstStyle/>
          <a:p>
            <a:pPr marL="88900" indent="0">
              <a:buNone/>
            </a:pPr>
            <a:r>
              <a:rPr lang="de-DE" sz="1800" b="0" dirty="0"/>
              <a:t>Neben dem Anspruch auf Kinderzuschlag besteht weiterhin Anspruch auf folgende kindsbezogene Leistungen:</a:t>
            </a:r>
          </a:p>
          <a:p>
            <a:pPr marL="88900" indent="0">
              <a:buNone/>
            </a:pPr>
            <a:r>
              <a:rPr lang="de-DE" sz="1800" b="0" dirty="0"/>
              <a:t>  </a:t>
            </a:r>
          </a:p>
          <a:p>
            <a:r>
              <a:rPr lang="de-DE" sz="1800" b="0" dirty="0"/>
              <a:t>Befreiung von den Kita-Gebühren (=&gt; zu beantragen beim Jugendamt)</a:t>
            </a:r>
          </a:p>
          <a:p>
            <a:r>
              <a:rPr lang="de-DE" sz="1800" b="0" dirty="0"/>
              <a:t>Anspruch auf Leistungen für Bildung und Teilhabe aus dem </a:t>
            </a:r>
            <a:r>
              <a:rPr lang="de-DE" sz="1800" b="0" dirty="0" err="1"/>
              <a:t>BuT</a:t>
            </a:r>
            <a:r>
              <a:rPr lang="de-DE" sz="1800" b="0" dirty="0"/>
              <a:t>-Paket (=&gt; zu beantragen bei der </a:t>
            </a:r>
            <a:r>
              <a:rPr lang="de-DE" sz="1800" b="0" dirty="0" err="1"/>
              <a:t>BuT</a:t>
            </a:r>
            <a:r>
              <a:rPr lang="de-DE" sz="1800" b="0" dirty="0"/>
              <a:t>-Stelle im Jobcenter) </a:t>
            </a:r>
          </a:p>
          <a:p>
            <a:pPr lvl="1">
              <a:buFont typeface="Wingdings" panose="05000000000000000000" pitchFamily="2" charset="2"/>
              <a:buChar char="Ø"/>
            </a:pPr>
            <a:r>
              <a:rPr lang="de-DE" b="0" dirty="0"/>
              <a:t>Schulbedarf </a:t>
            </a:r>
          </a:p>
          <a:p>
            <a:pPr lvl="1">
              <a:buFont typeface="Wingdings" panose="05000000000000000000" pitchFamily="2" charset="2"/>
              <a:buChar char="Ø"/>
            </a:pPr>
            <a:r>
              <a:rPr lang="de-DE" b="0" dirty="0"/>
              <a:t>Klassenfahrten </a:t>
            </a:r>
          </a:p>
          <a:p>
            <a:pPr lvl="1">
              <a:buFont typeface="Wingdings" panose="05000000000000000000" pitchFamily="2" charset="2"/>
              <a:buChar char="Ø"/>
            </a:pPr>
            <a:r>
              <a:rPr lang="de-DE" b="0" dirty="0"/>
              <a:t>Tagesausflüge </a:t>
            </a:r>
          </a:p>
          <a:p>
            <a:pPr lvl="1">
              <a:buFont typeface="Wingdings" panose="05000000000000000000" pitchFamily="2" charset="2"/>
              <a:buChar char="Ø"/>
            </a:pPr>
            <a:r>
              <a:rPr lang="de-DE" b="0" dirty="0"/>
              <a:t>Nachhilfe </a:t>
            </a:r>
          </a:p>
          <a:p>
            <a:pPr lvl="1">
              <a:buFont typeface="Wingdings" panose="05000000000000000000" pitchFamily="2" charset="2"/>
              <a:buChar char="Ø"/>
            </a:pPr>
            <a:r>
              <a:rPr lang="de-DE" b="0" dirty="0"/>
              <a:t>Schülerbeförderung </a:t>
            </a:r>
          </a:p>
          <a:p>
            <a:pPr lvl="1">
              <a:buFont typeface="Wingdings" panose="05000000000000000000" pitchFamily="2" charset="2"/>
              <a:buChar char="Ø"/>
            </a:pPr>
            <a:r>
              <a:rPr lang="de-DE" b="0" dirty="0"/>
              <a:t>Mittagsverpflegung in Kita und Schule</a:t>
            </a:r>
          </a:p>
          <a:p>
            <a:endParaRPr lang="de-DE" dirty="0"/>
          </a:p>
        </p:txBody>
      </p:sp>
      <p:sp>
        <p:nvSpPr>
          <p:cNvPr id="4" name="Fußzeilenplatzhalter 3">
            <a:extLst>
              <a:ext uri="{FF2B5EF4-FFF2-40B4-BE49-F238E27FC236}">
                <a16:creationId xmlns:a16="http://schemas.microsoft.com/office/drawing/2014/main" id="{7928EE94-2B49-442C-A4CE-DFDB463F6E2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52749905-5BA2-400D-88B0-905D4E9D7D6F}"/>
              </a:ext>
            </a:extLst>
          </p:cNvPr>
          <p:cNvSpPr>
            <a:spLocks noGrp="1"/>
          </p:cNvSpPr>
          <p:nvPr>
            <p:ph type="sldNum" sz="quarter" idx="11"/>
          </p:nvPr>
        </p:nvSpPr>
        <p:spPr/>
        <p:txBody>
          <a:bodyPr/>
          <a:lstStyle/>
          <a:p>
            <a:fld id="{DC8927E2-E660-4982-9BE3-86DA6CF8CDF7}" type="slidenum">
              <a:rPr lang="de-DE" altLang="de-DE" smtClean="0"/>
              <a:pPr/>
              <a:t>38</a:t>
            </a:fld>
            <a:endParaRPr lang="de-DE" altLang="de-DE"/>
          </a:p>
        </p:txBody>
      </p:sp>
      <p:sp>
        <p:nvSpPr>
          <p:cNvPr id="6" name="Datumsplatzhalter 5">
            <a:extLst>
              <a:ext uri="{FF2B5EF4-FFF2-40B4-BE49-F238E27FC236}">
                <a16:creationId xmlns:a16="http://schemas.microsoft.com/office/drawing/2014/main" id="{79F2BADA-755B-444F-8C97-C48DC7D79D0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852669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muss ich meine Nebenkostenabrechnung künftig selber zahlen“</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pPr lvl="1">
              <a:buFont typeface="Wingdings" panose="05000000000000000000" pitchFamily="2" charset="2"/>
              <a:buChar char="Ø"/>
            </a:pPr>
            <a:r>
              <a:rPr lang="de-DE" b="0" dirty="0"/>
              <a:t>Bürgergeld kann auch für einen einzelnen Monat beantragt werden, wenn hohe Kosten für Heizöl oder eine Nebenkostennachforderung nicht aus dem laufenden Einkommen finanziert werden können.</a:t>
            </a:r>
          </a:p>
          <a:p>
            <a:pPr marL="539750" lvl="1" indent="0">
              <a:buNone/>
            </a:pPr>
            <a:endParaRPr lang="de-DE" b="0" dirty="0"/>
          </a:p>
          <a:p>
            <a:pPr lvl="1">
              <a:buFont typeface="Wingdings" panose="05000000000000000000" pitchFamily="2" charset="2"/>
              <a:buChar char="Ø"/>
            </a:pPr>
            <a:r>
              <a:rPr lang="de-DE" b="0" dirty="0"/>
              <a:t>Es gilt keine Karenzzeit, sondern es gelten gleich die „normalen“ Vermögensfreibeträge. </a:t>
            </a:r>
          </a:p>
          <a:p>
            <a:pPr lvl="1">
              <a:buFont typeface="Wingdings" panose="05000000000000000000" pitchFamily="2" charset="2"/>
              <a:buChar char="Ø"/>
            </a:pPr>
            <a:endParaRPr lang="de-DE" b="0" dirty="0"/>
          </a:p>
          <a:p>
            <a:pPr marL="947737" lvl="2" indent="0">
              <a:buNone/>
            </a:pPr>
            <a:r>
              <a:rPr lang="de-DE" sz="1800" b="0" dirty="0"/>
              <a:t>§ 12 Abs. 6 S. 2 SGB II =&gt; Insbesondere bei Anträgen auf Übernahme von Heizkostennachzahlungen / Anträgen von Selbsttankern gelten gleich die niedrigeren Vermögensfreigrenzen von 15.000 € pro Person.</a:t>
            </a:r>
          </a:p>
          <a:p>
            <a:pPr lvl="1">
              <a:buFont typeface="Wingdings" panose="05000000000000000000" pitchFamily="2" charset="2"/>
              <a:buChar char="Ø"/>
            </a:pPr>
            <a:endParaRPr lang="de-DE" b="0" u="sng" dirty="0"/>
          </a:p>
          <a:p>
            <a:pPr lvl="1">
              <a:buFont typeface="Wingdings" panose="05000000000000000000" pitchFamily="2" charset="2"/>
              <a:buChar char="Ø"/>
            </a:pPr>
            <a:r>
              <a:rPr lang="de-DE" u="sng" dirty="0"/>
              <a:t>Zu beachten: </a:t>
            </a:r>
            <a:r>
              <a:rPr lang="de-DE" b="0" dirty="0"/>
              <a:t>Der Antrag auf Bürgergeld muss zwingend im Monat der Fälligkeit der Heizkostenrechnung/ Nebenkostenabrechnung gestellt werden.</a:t>
            </a:r>
          </a:p>
          <a:p>
            <a:endParaRPr lang="de-DE" dirty="0"/>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39</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03504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C19D55-83AE-4373-8CED-DE3D4E988DB7}"/>
              </a:ext>
            </a:extLst>
          </p:cNvPr>
          <p:cNvSpPr>
            <a:spLocks noGrp="1"/>
          </p:cNvSpPr>
          <p:nvPr>
            <p:ph type="title"/>
          </p:nvPr>
        </p:nvSpPr>
        <p:spPr/>
        <p:txBody>
          <a:bodyPr/>
          <a:lstStyle/>
          <a:p>
            <a:r>
              <a:rPr lang="de-DE" sz="2000" u="sng" dirty="0"/>
              <a:t>Neuer erhöhter Freibetrag bei Azubis U25, oder bei U25 mit Nebenjob neben Schule/Uni/</a:t>
            </a:r>
            <a:r>
              <a:rPr lang="de-DE" sz="2000" u="sng" dirty="0" err="1"/>
              <a:t>BufDi</a:t>
            </a:r>
            <a:r>
              <a:rPr lang="de-DE" sz="2000" u="sng" dirty="0"/>
              <a:t>/FSJ seit 01.07.23 </a:t>
            </a:r>
            <a:endParaRPr lang="de-DE" u="sng" dirty="0"/>
          </a:p>
        </p:txBody>
      </p:sp>
      <p:sp>
        <p:nvSpPr>
          <p:cNvPr id="3" name="Inhaltsplatzhalter 2">
            <a:extLst>
              <a:ext uri="{FF2B5EF4-FFF2-40B4-BE49-F238E27FC236}">
                <a16:creationId xmlns:a16="http://schemas.microsoft.com/office/drawing/2014/main" id="{62C608DC-777E-4450-ABA0-0573EABCC23D}"/>
              </a:ext>
            </a:extLst>
          </p:cNvPr>
          <p:cNvSpPr>
            <a:spLocks noGrp="1"/>
          </p:cNvSpPr>
          <p:nvPr>
            <p:ph idx="1"/>
          </p:nvPr>
        </p:nvSpPr>
        <p:spPr>
          <a:xfrm>
            <a:off x="622300" y="1114425"/>
            <a:ext cx="8229600" cy="4679950"/>
          </a:xfrm>
        </p:spPr>
        <p:txBody>
          <a:bodyPr/>
          <a:lstStyle/>
          <a:p>
            <a:pPr marL="88900" lvl="0" indent="0">
              <a:spcAft>
                <a:spcPts val="0"/>
              </a:spcAft>
              <a:buNone/>
            </a:pPr>
            <a:r>
              <a:rPr lang="de-DE" sz="1000" dirty="0">
                <a:ea typeface="Calibri" panose="020F0502020204030204" pitchFamily="34" charset="0"/>
              </a:rPr>
              <a:t>Immer dann, wenn Angehörige der folgenden Personenkreise:</a:t>
            </a:r>
          </a:p>
          <a:p>
            <a:pPr marL="88900" lvl="0" indent="0">
              <a:spcAft>
                <a:spcPts val="0"/>
              </a:spcAft>
              <a:buNone/>
            </a:pP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Schüler (auch bis zum Ablauf des dritten Monats nach Beendigung der allgemeinen Schulausbildung)  </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Studenten im Haushalt der Eltern</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Auszubildende in dualer Ausbildung</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Auszubildende in schulischer Ausbildung</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err="1">
                <a:ea typeface="Times New Roman" panose="02020603050405020304" pitchFamily="18" charset="0"/>
              </a:rPr>
              <a:t>FSJ‘ler</a:t>
            </a:r>
            <a:r>
              <a:rPr lang="de-DE" sz="1000" dirty="0">
                <a:ea typeface="Times New Roman" panose="02020603050405020304" pitchFamily="18" charset="0"/>
              </a:rPr>
              <a:t> und </a:t>
            </a:r>
            <a:r>
              <a:rPr lang="de-DE" sz="1000" dirty="0" err="1">
                <a:ea typeface="Times New Roman" panose="02020603050405020304" pitchFamily="18" charset="0"/>
              </a:rPr>
              <a:t>Bufdi’s</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Teilnehmende an einer </a:t>
            </a:r>
            <a:r>
              <a:rPr lang="de-DE" sz="1000" dirty="0" err="1">
                <a:ea typeface="Times New Roman" panose="02020603050405020304" pitchFamily="18" charset="0"/>
              </a:rPr>
              <a:t>BvB</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Teilnehmende an einer EQ      </a:t>
            </a:r>
            <a:endParaRPr lang="de-DE" sz="1000" dirty="0">
              <a:ea typeface="Calibri" panose="020F0502020204030204" pitchFamily="34" charset="0"/>
            </a:endParaRPr>
          </a:p>
          <a:p>
            <a:pPr marL="88900" lvl="0" indent="0">
              <a:spcAft>
                <a:spcPts val="0"/>
              </a:spcAft>
              <a:buNone/>
            </a:pPr>
            <a:r>
              <a:rPr lang="de-DE" sz="1000" dirty="0">
                <a:ea typeface="Calibri" panose="020F0502020204030204" pitchFamily="34" charset="0"/>
              </a:rPr>
              <a:t> </a:t>
            </a:r>
          </a:p>
          <a:p>
            <a:pPr marL="342900" lvl="0">
              <a:spcAft>
                <a:spcPts val="0"/>
              </a:spcAft>
              <a:buFont typeface="Wingdings" panose="05000000000000000000" pitchFamily="2" charset="2"/>
              <a:buChar char=""/>
            </a:pPr>
            <a:r>
              <a:rPr lang="de-DE" sz="1000" u="sng" dirty="0">
                <a:ea typeface="Times New Roman" panose="02020603050405020304" pitchFamily="18" charset="0"/>
              </a:rPr>
              <a:t>irgendein</a:t>
            </a:r>
            <a:r>
              <a:rPr lang="de-DE" sz="1000" dirty="0">
                <a:ea typeface="Times New Roman" panose="02020603050405020304" pitchFamily="18" charset="0"/>
              </a:rPr>
              <a:t> ein Einkommen aus </a:t>
            </a:r>
            <a:r>
              <a:rPr lang="de-DE" sz="1000" u="sng" dirty="0">
                <a:ea typeface="Times New Roman" panose="02020603050405020304" pitchFamily="18" charset="0"/>
              </a:rPr>
              <a:t>Erwerbstätigkeit</a:t>
            </a:r>
            <a:r>
              <a:rPr lang="de-DE" sz="1000" dirty="0">
                <a:ea typeface="Times New Roman" panose="02020603050405020304" pitchFamily="18" charset="0"/>
              </a:rPr>
              <a:t> erzielen (auch </a:t>
            </a:r>
            <a:r>
              <a:rPr lang="de-DE" sz="1000" u="sng" dirty="0">
                <a:ea typeface="Times New Roman" panose="02020603050405020304" pitchFamily="18" charset="0"/>
              </a:rPr>
              <a:t>Erwerbs</a:t>
            </a:r>
            <a:r>
              <a:rPr lang="de-DE" sz="1000" dirty="0">
                <a:ea typeface="Times New Roman" panose="02020603050405020304" pitchFamily="18" charset="0"/>
              </a:rPr>
              <a:t>einkommen aus den o.g. Tätigkeiten)</a:t>
            </a:r>
            <a:endParaRPr lang="de-DE" sz="1000" dirty="0">
              <a:ea typeface="Calibri" panose="020F0502020204030204" pitchFamily="34" charset="0"/>
            </a:endParaRPr>
          </a:p>
          <a:p>
            <a:pPr marL="88900" lvl="0" indent="0">
              <a:spcAft>
                <a:spcPts val="0"/>
              </a:spcAft>
              <a:buNone/>
            </a:pPr>
            <a:r>
              <a:rPr lang="de-DE" sz="1000" u="sng" dirty="0">
                <a:ea typeface="Calibri" panose="020F0502020204030204" pitchFamily="34" charset="0"/>
              </a:rPr>
              <a:t>und </a:t>
            </a:r>
            <a:endParaRPr lang="de-DE" sz="1000" dirty="0">
              <a:ea typeface="Calibri" panose="020F0502020204030204" pitchFamily="34" charset="0"/>
            </a:endParaRPr>
          </a:p>
          <a:p>
            <a:pPr marL="342900" lvl="0">
              <a:spcAft>
                <a:spcPts val="0"/>
              </a:spcAft>
              <a:buFont typeface="Wingdings" panose="05000000000000000000" pitchFamily="2" charset="2"/>
              <a:buChar char=""/>
            </a:pPr>
            <a:r>
              <a:rPr lang="de-DE" sz="1000" dirty="0">
                <a:ea typeface="Times New Roman" panose="02020603050405020304" pitchFamily="18" charset="0"/>
              </a:rPr>
              <a:t>U 25 sind  </a:t>
            </a:r>
            <a:endParaRPr lang="de-DE" sz="1000" dirty="0">
              <a:ea typeface="Calibri" panose="020F0502020204030204" pitchFamily="34" charset="0"/>
            </a:endParaRPr>
          </a:p>
          <a:p>
            <a:pPr marL="719138" lvl="1">
              <a:spcAft>
                <a:spcPts val="0"/>
              </a:spcAft>
              <a:buFont typeface="Wingdings" panose="05000000000000000000" pitchFamily="2" charset="2"/>
              <a:buChar char=""/>
            </a:pPr>
            <a:r>
              <a:rPr lang="de-DE" sz="1000" dirty="0">
                <a:ea typeface="Times New Roman" panose="02020603050405020304" pitchFamily="18" charset="0"/>
                <a:cs typeface="Times New Roman" panose="02020603050405020304" pitchFamily="18" charset="0"/>
              </a:rPr>
              <a:t>gilt folgendes: Die Jugendlichen haben Anspruch auf einen </a:t>
            </a:r>
            <a:r>
              <a:rPr lang="de-DE" sz="1000" dirty="0">
                <a:highlight>
                  <a:srgbClr val="FFFF00"/>
                </a:highlight>
                <a:ea typeface="Times New Roman" panose="02020603050405020304" pitchFamily="18" charset="0"/>
                <a:cs typeface="Times New Roman" panose="02020603050405020304" pitchFamily="18" charset="0"/>
              </a:rPr>
              <a:t>erhöhten Grundfreibetrag </a:t>
            </a:r>
          </a:p>
          <a:p>
            <a:pPr marL="719138" lvl="1">
              <a:spcAft>
                <a:spcPts val="0"/>
              </a:spcAft>
              <a:buFont typeface="Wingdings" panose="05000000000000000000" pitchFamily="2" charset="2"/>
              <a:buChar char=""/>
            </a:pPr>
            <a:r>
              <a:rPr lang="de-DE" sz="1000" dirty="0">
                <a:highlight>
                  <a:srgbClr val="FFFF00"/>
                </a:highlight>
                <a:ea typeface="Times New Roman" panose="02020603050405020304" pitchFamily="18" charset="0"/>
                <a:cs typeface="Times New Roman" panose="02020603050405020304" pitchFamily="18" charset="0"/>
              </a:rPr>
              <a:t>In 2023 in Höhe von 520,-€ anstatt von 100,-€.</a:t>
            </a:r>
          </a:p>
          <a:p>
            <a:pPr marL="719138" lvl="1">
              <a:spcAft>
                <a:spcPts val="0"/>
              </a:spcAft>
              <a:buFont typeface="Wingdings" panose="05000000000000000000" pitchFamily="2" charset="2"/>
              <a:buChar char=""/>
            </a:pPr>
            <a:r>
              <a:rPr lang="de-DE" sz="1000" dirty="0">
                <a:highlight>
                  <a:srgbClr val="FFFF00"/>
                </a:highlight>
                <a:ea typeface="Times New Roman" panose="02020603050405020304" pitchFamily="18" charset="0"/>
                <a:cs typeface="Times New Roman" panose="02020603050405020304" pitchFamily="18" charset="0"/>
              </a:rPr>
              <a:t>In 2024 in Höhe von 538,-€ anstatt von 100,-€</a:t>
            </a:r>
          </a:p>
          <a:p>
            <a:pPr marL="719138" lvl="1">
              <a:spcAft>
                <a:spcPts val="0"/>
              </a:spcAft>
              <a:buFont typeface="Wingdings" panose="05000000000000000000" pitchFamily="2" charset="2"/>
              <a:buChar char=""/>
            </a:pPr>
            <a:r>
              <a:rPr lang="de-DE" sz="1000" dirty="0">
                <a:highlight>
                  <a:srgbClr val="FFFF00"/>
                </a:highlight>
                <a:ea typeface="Times New Roman" panose="02020603050405020304" pitchFamily="18" charset="0"/>
                <a:cs typeface="Times New Roman" panose="02020603050405020304" pitchFamily="18" charset="0"/>
              </a:rPr>
              <a:t>In 2025 in Höhe von 556,-€ anstatt von 100,-€ </a:t>
            </a:r>
            <a:endParaRPr lang="de-DE" sz="1000" u="sng" dirty="0">
              <a:highlight>
                <a:srgbClr val="FFFF00"/>
              </a:highlight>
              <a:ea typeface="Times New Roman" panose="02020603050405020304" pitchFamily="18" charset="0"/>
              <a:cs typeface="Times New Roman" panose="02020603050405020304" pitchFamily="18" charset="0"/>
            </a:endParaRPr>
          </a:p>
          <a:p>
            <a:pPr marL="0" lvl="0" indent="0">
              <a:spcAft>
                <a:spcPts val="0"/>
              </a:spcAft>
              <a:buNone/>
            </a:pPr>
            <a:r>
              <a:rPr lang="de-DE" sz="1000" u="sng" dirty="0">
                <a:ea typeface="Times New Roman" panose="02020603050405020304" pitchFamily="18" charset="0"/>
                <a:cs typeface="Times New Roman" panose="02020603050405020304" pitchFamily="18" charset="0"/>
              </a:rPr>
              <a:t>Dieser Grundfreibetrag ist angepasst an die Geringfügigkeitsgrenze/Minijobgrenze und steigt, wenn der Mindestlohn steigt.</a:t>
            </a:r>
          </a:p>
          <a:p>
            <a:pPr marL="0" lvl="0" indent="0">
              <a:spcAft>
                <a:spcPts val="0"/>
              </a:spcAft>
              <a:buNone/>
            </a:pPr>
            <a:endParaRPr lang="de-DE" sz="1000" u="sng" dirty="0">
              <a:ea typeface="Calibri" panose="020F0502020204030204" pitchFamily="34" charset="0"/>
            </a:endParaRPr>
          </a:p>
          <a:p>
            <a:pPr marL="88900" lvl="0" indent="0">
              <a:spcAft>
                <a:spcPts val="0"/>
              </a:spcAft>
              <a:buNone/>
            </a:pPr>
            <a:r>
              <a:rPr lang="de-DE" sz="1000" u="sng" dirty="0">
                <a:ea typeface="Calibri" panose="020F0502020204030204" pitchFamily="34" charset="0"/>
              </a:rPr>
              <a:t>Als Einkommen aus Erwerbstätigkeit gilt:</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die Ausbildungsvergütung</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der Lohn aus dem (zusätzlichen Mini-) Job </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die Vergütung bei einer EQ</a:t>
            </a:r>
            <a:endParaRPr lang="de-DE" sz="1000" dirty="0">
              <a:ea typeface="Calibri" panose="020F0502020204030204" pitchFamily="34" charset="0"/>
            </a:endParaRPr>
          </a:p>
          <a:p>
            <a:pPr marL="342900" lvl="0">
              <a:spcAft>
                <a:spcPts val="0"/>
              </a:spcAft>
              <a:buFont typeface="Symbol" panose="05050102010706020507" pitchFamily="18" charset="2"/>
              <a:buChar char=""/>
            </a:pPr>
            <a:r>
              <a:rPr lang="de-DE" sz="1000" dirty="0">
                <a:ea typeface="Times New Roman" panose="02020603050405020304" pitchFamily="18" charset="0"/>
              </a:rPr>
              <a:t>das Taschengeld von </a:t>
            </a:r>
            <a:r>
              <a:rPr lang="de-DE" sz="1000" dirty="0" err="1">
                <a:ea typeface="Times New Roman" panose="02020603050405020304" pitchFamily="18" charset="0"/>
              </a:rPr>
              <a:t>FSJ’lern</a:t>
            </a:r>
            <a:r>
              <a:rPr lang="de-DE" sz="1000" dirty="0">
                <a:ea typeface="Times New Roman" panose="02020603050405020304" pitchFamily="18" charset="0"/>
              </a:rPr>
              <a:t> und </a:t>
            </a:r>
            <a:r>
              <a:rPr lang="de-DE" sz="1000" dirty="0" err="1">
                <a:ea typeface="Times New Roman" panose="02020603050405020304" pitchFamily="18" charset="0"/>
              </a:rPr>
              <a:t>Bufdi’s</a:t>
            </a:r>
            <a:r>
              <a:rPr lang="de-DE" sz="1000" dirty="0">
                <a:ea typeface="Times New Roman" panose="02020603050405020304" pitchFamily="18" charset="0"/>
              </a:rPr>
              <a:t>, die U25 sind ( für die U25-jährigen wurde im Gesetz extra neu geregelt, dass für diesen Personenkreis das Taschengeld als Erwerbseinkommen gilt; für die Ü25-jährigen </a:t>
            </a:r>
            <a:r>
              <a:rPr lang="de-DE" sz="1000" dirty="0" err="1">
                <a:ea typeface="Times New Roman" panose="02020603050405020304" pitchFamily="18" charset="0"/>
              </a:rPr>
              <a:t>FSJ‘ler</a:t>
            </a:r>
            <a:r>
              <a:rPr lang="de-DE" sz="1000" dirty="0">
                <a:ea typeface="Times New Roman" panose="02020603050405020304" pitchFamily="18" charset="0"/>
              </a:rPr>
              <a:t> und </a:t>
            </a:r>
            <a:r>
              <a:rPr lang="de-DE" sz="1000" dirty="0" err="1">
                <a:ea typeface="Times New Roman" panose="02020603050405020304" pitchFamily="18" charset="0"/>
              </a:rPr>
              <a:t>Bufdi’s</a:t>
            </a:r>
            <a:r>
              <a:rPr lang="de-DE" sz="1000" dirty="0">
                <a:ea typeface="Times New Roman" panose="02020603050405020304" pitchFamily="18" charset="0"/>
              </a:rPr>
              <a:t> stellt es kein Erwerbseinkommen dar, stattdessen wurde ein Freibetrag von 250,-€ neu geregelt; auf das Taschengeld, das 250,-€ übersteigt, gibt es keinen Freibetrag, da es sich nicht um Erwerbseinkommen handelt.).</a:t>
            </a:r>
            <a:endParaRPr lang="de-DE" sz="1000" dirty="0">
              <a:ea typeface="Calibri" panose="020F0502020204030204" pitchFamily="34" charset="0"/>
            </a:endParaRPr>
          </a:p>
          <a:p>
            <a:endParaRPr lang="de-DE" dirty="0"/>
          </a:p>
        </p:txBody>
      </p:sp>
      <p:sp>
        <p:nvSpPr>
          <p:cNvPr id="4" name="Fußzeilenplatzhalter 3">
            <a:extLst>
              <a:ext uri="{FF2B5EF4-FFF2-40B4-BE49-F238E27FC236}">
                <a16:creationId xmlns:a16="http://schemas.microsoft.com/office/drawing/2014/main" id="{E1CA3A74-078B-4F6E-8028-392BC8325CE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5B7F57F-3FA7-470E-BC1B-2F0D5D286A04}"/>
              </a:ext>
            </a:extLst>
          </p:cNvPr>
          <p:cNvSpPr>
            <a:spLocks noGrp="1"/>
          </p:cNvSpPr>
          <p:nvPr>
            <p:ph type="sldNum" sz="quarter" idx="11"/>
          </p:nvPr>
        </p:nvSpPr>
        <p:spPr/>
        <p:txBody>
          <a:bodyPr/>
          <a:lstStyle/>
          <a:p>
            <a:fld id="{DC8927E2-E660-4982-9BE3-86DA6CF8CDF7}" type="slidenum">
              <a:rPr lang="de-DE" altLang="de-DE" smtClean="0"/>
              <a:pPr/>
              <a:t>4</a:t>
            </a:fld>
            <a:endParaRPr lang="de-DE" altLang="de-DE"/>
          </a:p>
        </p:txBody>
      </p:sp>
      <p:sp>
        <p:nvSpPr>
          <p:cNvPr id="6" name="Datumsplatzhalter 5">
            <a:extLst>
              <a:ext uri="{FF2B5EF4-FFF2-40B4-BE49-F238E27FC236}">
                <a16:creationId xmlns:a16="http://schemas.microsoft.com/office/drawing/2014/main" id="{A6E308E5-9689-4F69-B43F-1A5A0DA99DDB}"/>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3388379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muss ich die Kinderbetreuung selber zahlen“</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pPr marL="88900" indent="0">
              <a:buNone/>
            </a:pPr>
            <a:r>
              <a:rPr lang="de-DE" sz="1800" b="0" dirty="0"/>
              <a:t>Neben dem Anspruch auf Kinderzuschlag besteht weiterhin Anspruch auf folgende kindsbezogene Leistungen:</a:t>
            </a:r>
          </a:p>
          <a:p>
            <a:pPr marL="88900" indent="0">
              <a:buNone/>
            </a:pPr>
            <a:r>
              <a:rPr lang="de-DE" sz="1800" b="0" dirty="0"/>
              <a:t>  </a:t>
            </a:r>
          </a:p>
          <a:p>
            <a:r>
              <a:rPr lang="de-DE" sz="1800" b="0" dirty="0"/>
              <a:t>Befreiung von den Kita-Gebühren (=&gt; beim Jugendamt beantragen)</a:t>
            </a:r>
          </a:p>
          <a:p>
            <a:r>
              <a:rPr lang="de-DE" sz="1800" b="0" dirty="0"/>
              <a:t>Anspruch auf Leistungen für Bildung und Teilhabe aus dem </a:t>
            </a:r>
            <a:r>
              <a:rPr lang="de-DE" sz="1800" b="0" dirty="0" err="1"/>
              <a:t>BuT</a:t>
            </a:r>
            <a:r>
              <a:rPr lang="de-DE" sz="1800" b="0" dirty="0"/>
              <a:t>-Paket (=&gt; bei der </a:t>
            </a:r>
            <a:r>
              <a:rPr lang="de-DE" sz="1800" b="0" dirty="0" err="1"/>
              <a:t>BuT</a:t>
            </a:r>
            <a:r>
              <a:rPr lang="de-DE" sz="1800" b="0" dirty="0"/>
              <a:t>-Stelle im Jobcenter beantragen) </a:t>
            </a:r>
          </a:p>
          <a:p>
            <a:pPr lvl="1">
              <a:buFont typeface="Wingdings" panose="05000000000000000000" pitchFamily="2" charset="2"/>
              <a:buChar char="Ø"/>
            </a:pPr>
            <a:r>
              <a:rPr lang="de-DE" b="0" dirty="0"/>
              <a:t>Schulbedarf </a:t>
            </a:r>
          </a:p>
          <a:p>
            <a:pPr lvl="1">
              <a:buFont typeface="Wingdings" panose="05000000000000000000" pitchFamily="2" charset="2"/>
              <a:buChar char="Ø"/>
            </a:pPr>
            <a:r>
              <a:rPr lang="de-DE" b="0" dirty="0"/>
              <a:t>Klassenfahrten </a:t>
            </a:r>
          </a:p>
          <a:p>
            <a:pPr lvl="1">
              <a:buFont typeface="Wingdings" panose="05000000000000000000" pitchFamily="2" charset="2"/>
              <a:buChar char="Ø"/>
            </a:pPr>
            <a:r>
              <a:rPr lang="de-DE" b="0" dirty="0"/>
              <a:t>Tagesausflüge </a:t>
            </a:r>
          </a:p>
          <a:p>
            <a:pPr lvl="1">
              <a:buFont typeface="Wingdings" panose="05000000000000000000" pitchFamily="2" charset="2"/>
              <a:buChar char="Ø"/>
            </a:pPr>
            <a:r>
              <a:rPr lang="de-DE" b="0" dirty="0"/>
              <a:t>Nachhilfe </a:t>
            </a:r>
          </a:p>
          <a:p>
            <a:pPr lvl="1">
              <a:buFont typeface="Wingdings" panose="05000000000000000000" pitchFamily="2" charset="2"/>
              <a:buChar char="Ø"/>
            </a:pPr>
            <a:r>
              <a:rPr lang="de-DE" b="0" dirty="0"/>
              <a:t>Schülerbeförderung </a:t>
            </a:r>
          </a:p>
          <a:p>
            <a:pPr lvl="1">
              <a:buFont typeface="Wingdings" panose="05000000000000000000" pitchFamily="2" charset="2"/>
              <a:buChar char="Ø"/>
            </a:pPr>
            <a:r>
              <a:rPr lang="de-DE" b="0" dirty="0"/>
              <a:t>Mittagsverpflegung in Kita und Schule</a:t>
            </a:r>
          </a:p>
          <a:p>
            <a:endParaRPr lang="de-DE" dirty="0"/>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40</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31969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„Dann habe ich hohe Fahrtkosten und die Arbeitsaufnahme lohnt sich nicht. Vom Gehalt bleibt dann kaum noch was übrig“</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r>
              <a:rPr lang="de-DE" sz="1600" b="0" dirty="0">
                <a:ea typeface="Times New Roman" panose="02020603050405020304" pitchFamily="18" charset="0"/>
                <a:cs typeface="Arial" panose="020B0604020202020204" pitchFamily="34" charset="0"/>
              </a:rPr>
              <a:t>Für Inhaber des Marburger Teilhabepasses gibt es den Hessenpass Mobil vergünstigt für 25,-€/Monat</a:t>
            </a:r>
          </a:p>
          <a:p>
            <a:endParaRPr lang="de-DE" sz="1600" b="0" dirty="0">
              <a:ea typeface="Times New Roman" panose="02020603050405020304" pitchFamily="18" charset="0"/>
              <a:cs typeface="Arial" panose="020B0604020202020204" pitchFamily="34" charset="0"/>
            </a:endParaRPr>
          </a:p>
          <a:p>
            <a:r>
              <a:rPr lang="de-DE" sz="1600" b="0" dirty="0"/>
              <a:t>Den Marburger Teilhabepass, der noch weitere Vorteile bietet kann beantragen, wer im Stadtgebiet Marburg lebt und eine bestimmte Einkommensgrenze nicht überschreitet oder eine der folgenden Sozialleistungen bezieht:</a:t>
            </a:r>
          </a:p>
          <a:p>
            <a:pPr marL="947737" lvl="2" indent="0">
              <a:buNone/>
            </a:pPr>
            <a:r>
              <a:rPr lang="de-DE" b="0" dirty="0"/>
              <a:t>a) Bürgergeld (nach den Bestimmungen des SGB II) </a:t>
            </a:r>
          </a:p>
          <a:p>
            <a:pPr marL="947737" lvl="2" indent="0">
              <a:buNone/>
            </a:pPr>
            <a:r>
              <a:rPr lang="de-DE" b="0" dirty="0"/>
              <a:t>b) Grundsicherung oder Hilfe zum Lebensunterhalt (Sozialhilfe nach SGB XII) </a:t>
            </a:r>
          </a:p>
          <a:p>
            <a:pPr marL="947737" lvl="2" indent="0">
              <a:buNone/>
            </a:pPr>
            <a:r>
              <a:rPr lang="de-DE" b="0" dirty="0"/>
              <a:t>c) Leistungen nach dem Asylbewerberleistungsgesetz (AsylbLG) oder </a:t>
            </a:r>
          </a:p>
          <a:p>
            <a:pPr marL="947737" lvl="2" indent="0">
              <a:buNone/>
            </a:pPr>
            <a:r>
              <a:rPr lang="de-DE" b="0" dirty="0"/>
              <a:t>d) Wohngeld bzw. Lastenzuschuss (nach dem Wohngeldgesetz WoGG).</a:t>
            </a:r>
          </a:p>
          <a:p>
            <a:pPr marL="947737" lvl="2" indent="0">
              <a:buNone/>
            </a:pPr>
            <a:endParaRPr lang="de-DE" b="0" dirty="0"/>
          </a:p>
          <a:p>
            <a:pPr marL="506412"/>
            <a:r>
              <a:rPr lang="de-DE" sz="1600" b="0" dirty="0"/>
              <a:t>Soweit noch Bürgergeld bezogen wird, werden die Fahrtkosten/Benzinkosten in tatsächlicher Höhe vom Einkommen abgesetzt. Der Grundfreibetrag von 100,-€, der vorgesehen ist zur Abdeckung der Zusatzausgaben bei Erwerbstätigkeit, wird bei hohen Fahrtkosten / Versicherungen etc. bei sozialversicherungspflichtiger Tätigkeit entsprechend erhöht, so dass durch Arbeitsaufnahme kein Nachteil entsteht.  </a:t>
            </a:r>
          </a:p>
          <a:p>
            <a:pPr marL="163512" indent="0">
              <a:buNone/>
            </a:pPr>
            <a:r>
              <a:rPr lang="de-DE" b="0" dirty="0"/>
              <a:t> </a:t>
            </a:r>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41</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92358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6C55-1704-4645-AA7B-0506E86CD6E4}"/>
              </a:ext>
            </a:extLst>
          </p:cNvPr>
          <p:cNvSpPr>
            <a:spLocks noGrp="1"/>
          </p:cNvSpPr>
          <p:nvPr>
            <p:ph type="title"/>
          </p:nvPr>
        </p:nvSpPr>
        <p:spPr>
          <a:xfrm>
            <a:off x="622300" y="383297"/>
            <a:ext cx="6911975" cy="717550"/>
          </a:xfrm>
        </p:spPr>
        <p:txBody>
          <a:bodyPr/>
          <a:lstStyle/>
          <a:p>
            <a:r>
              <a:rPr lang="de-DE" sz="1600" u="sng" dirty="0"/>
              <a:t>Einwand: </a:t>
            </a:r>
            <a:r>
              <a:rPr lang="de-DE" sz="1600" i="1" u="sng" dirty="0"/>
              <a:t>„Mein Deutsch ist nicht gut, meine Ausbildung hier nicht anerkannt. Irgendeinen </a:t>
            </a:r>
            <a:r>
              <a:rPr lang="de-DE" sz="1600" i="1" u="sng" dirty="0" err="1"/>
              <a:t>Hilfsjob</a:t>
            </a:r>
            <a:r>
              <a:rPr lang="de-DE" sz="1600" i="1" u="sng" dirty="0"/>
              <a:t> zu machen habe ich keine Lust“</a:t>
            </a:r>
            <a:endParaRPr lang="de-DE" sz="1600" u="sng" dirty="0"/>
          </a:p>
        </p:txBody>
      </p:sp>
      <p:sp>
        <p:nvSpPr>
          <p:cNvPr id="3" name="Inhaltsplatzhalter 2">
            <a:extLst>
              <a:ext uri="{FF2B5EF4-FFF2-40B4-BE49-F238E27FC236}">
                <a16:creationId xmlns:a16="http://schemas.microsoft.com/office/drawing/2014/main" id="{3DAF331F-00AA-4D79-BD23-C5251054AC8D}"/>
              </a:ext>
            </a:extLst>
          </p:cNvPr>
          <p:cNvSpPr>
            <a:spLocks noGrp="1"/>
          </p:cNvSpPr>
          <p:nvPr>
            <p:ph idx="1"/>
          </p:nvPr>
        </p:nvSpPr>
        <p:spPr/>
        <p:txBody>
          <a:bodyPr/>
          <a:lstStyle/>
          <a:p>
            <a:r>
              <a:rPr lang="de-DE" sz="1800" b="0" dirty="0"/>
              <a:t>Im Arbeitskontext kann viel besser und schneller Deutsch gelernt werden, als im Umfeld der eigenen (fremdsprachigen) Community</a:t>
            </a:r>
          </a:p>
          <a:p>
            <a:r>
              <a:rPr lang="de-DE" sz="1800" b="0" dirty="0"/>
              <a:t>Jede Arbeitstätigkeit macht sich besser im Lebenslauf als langjährige Nichterwerbstätigkeit</a:t>
            </a:r>
          </a:p>
          <a:p>
            <a:r>
              <a:rPr lang="de-DE" sz="1800" b="0" dirty="0"/>
              <a:t>Berufstätige Eltern sind ein positives Vorbild für ihre Kinder </a:t>
            </a:r>
          </a:p>
          <a:p>
            <a:r>
              <a:rPr lang="de-DE" sz="1800" b="0" dirty="0"/>
              <a:t>Soziale Teilhabe durch Erwerbstätigkeit</a:t>
            </a:r>
          </a:p>
          <a:p>
            <a:r>
              <a:rPr lang="de-DE" sz="1800" b="0" dirty="0"/>
              <a:t>Positive Auswirkungen auf die Gesundheit durch regelmäßige soziale Kontakte am Arbeitsplatz </a:t>
            </a:r>
          </a:p>
          <a:p>
            <a:r>
              <a:rPr lang="de-DE" sz="1800" b="0" dirty="0"/>
              <a:t>Der </a:t>
            </a:r>
            <a:r>
              <a:rPr lang="de-DE" sz="1800" b="0" dirty="0" err="1"/>
              <a:t>Hilfsjob</a:t>
            </a:r>
            <a:r>
              <a:rPr lang="de-DE" sz="1800" b="0" dirty="0"/>
              <a:t> kann den Fuß in der Tür darstellen, um später, mit verbesserten Deutschkenntnissen und erfolgter Anerkennung des ausländischen Abschlusses einen besseren Job zu bekommen </a:t>
            </a:r>
          </a:p>
        </p:txBody>
      </p:sp>
      <p:sp>
        <p:nvSpPr>
          <p:cNvPr id="4" name="Fußzeilenplatzhalter 3">
            <a:extLst>
              <a:ext uri="{FF2B5EF4-FFF2-40B4-BE49-F238E27FC236}">
                <a16:creationId xmlns:a16="http://schemas.microsoft.com/office/drawing/2014/main" id="{7524D5D2-C5DD-442B-9739-6F99F6EA4A9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5F8BCE7-D428-4E02-9BA9-F22D6800DC7D}"/>
              </a:ext>
            </a:extLst>
          </p:cNvPr>
          <p:cNvSpPr>
            <a:spLocks noGrp="1"/>
          </p:cNvSpPr>
          <p:nvPr>
            <p:ph type="sldNum" sz="quarter" idx="11"/>
          </p:nvPr>
        </p:nvSpPr>
        <p:spPr/>
        <p:txBody>
          <a:bodyPr/>
          <a:lstStyle/>
          <a:p>
            <a:fld id="{DC8927E2-E660-4982-9BE3-86DA6CF8CDF7}" type="slidenum">
              <a:rPr lang="de-DE" altLang="de-DE" smtClean="0"/>
              <a:pPr/>
              <a:t>42</a:t>
            </a:fld>
            <a:endParaRPr lang="de-DE" altLang="de-DE"/>
          </a:p>
        </p:txBody>
      </p:sp>
      <p:sp>
        <p:nvSpPr>
          <p:cNvPr id="6" name="Datumsplatzhalter 5">
            <a:extLst>
              <a:ext uri="{FF2B5EF4-FFF2-40B4-BE49-F238E27FC236}">
                <a16:creationId xmlns:a16="http://schemas.microsoft.com/office/drawing/2014/main" id="{CC22A519-1964-40AF-A938-33FB28C3D933}"/>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684624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AA473-4F33-4C89-B7C1-C08577952FC6}"/>
              </a:ext>
            </a:extLst>
          </p:cNvPr>
          <p:cNvSpPr>
            <a:spLocks noGrp="1"/>
          </p:cNvSpPr>
          <p:nvPr>
            <p:ph type="title"/>
          </p:nvPr>
        </p:nvSpPr>
        <p:spPr>
          <a:xfrm>
            <a:off x="622300" y="400844"/>
            <a:ext cx="7289666" cy="717550"/>
          </a:xfrm>
        </p:spPr>
        <p:txBody>
          <a:bodyPr/>
          <a:lstStyle/>
          <a:p>
            <a:r>
              <a:rPr lang="de-DE" sz="1600" u="sng" dirty="0"/>
              <a:t>Beispielberechnungen – Gegenüberstellung Bürgergeld vs. Erwerbseinkommen plus vorrangige Transferleistungen</a:t>
            </a:r>
          </a:p>
        </p:txBody>
      </p:sp>
      <p:sp>
        <p:nvSpPr>
          <p:cNvPr id="3" name="Inhaltsplatzhalter 2">
            <a:extLst>
              <a:ext uri="{FF2B5EF4-FFF2-40B4-BE49-F238E27FC236}">
                <a16:creationId xmlns:a16="http://schemas.microsoft.com/office/drawing/2014/main" id="{3439DA9D-F27A-4C67-BA32-09E876D3F9AE}"/>
              </a:ext>
            </a:extLst>
          </p:cNvPr>
          <p:cNvSpPr>
            <a:spLocks noGrp="1"/>
          </p:cNvSpPr>
          <p:nvPr>
            <p:ph idx="1"/>
          </p:nvPr>
        </p:nvSpPr>
        <p:spPr>
          <a:xfrm>
            <a:off x="622300" y="1193533"/>
            <a:ext cx="8229600" cy="4600842"/>
          </a:xfrm>
        </p:spPr>
        <p:txBody>
          <a:bodyPr/>
          <a:lstStyle/>
          <a:p>
            <a:pPr marL="88900" indent="0">
              <a:buNone/>
            </a:pPr>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Links zu den Beispielsberechnungen:</a:t>
            </a:r>
          </a:p>
          <a:p>
            <a:endParaRPr lang="de-DE" sz="1200" dirty="0">
              <a:solidFill>
                <a:schemeClr val="tx1"/>
              </a:solidFill>
              <a:hlinkClick r:id="rId2" action="ppaction://hlinksldjump">
                <a:extLst>
                  <a:ext uri="{A12FA001-AC4F-418D-AE19-62706E023703}">
                    <ahyp:hlinkClr xmlns:ahyp="http://schemas.microsoft.com/office/drawing/2018/hyperlinkcolor" val="tx"/>
                  </a:ext>
                </a:extLst>
              </a:hlinkClick>
            </a:endParaRPr>
          </a:p>
          <a:p>
            <a:r>
              <a:rPr lang="de-DE" sz="1200" dirty="0">
                <a:solidFill>
                  <a:schemeClr val="tx1"/>
                </a:solidFill>
                <a:hlinkClick r:id="rId2" action="ppaction://hlinksldjump">
                  <a:extLst>
                    <a:ext uri="{A12FA001-AC4F-418D-AE19-62706E023703}">
                      <ahyp:hlinkClr xmlns:ahyp="http://schemas.microsoft.com/office/drawing/2018/hyperlinkcolor" val="tx"/>
                    </a:ext>
                  </a:extLst>
                </a:hlinkClick>
              </a:rPr>
              <a:t>Beispiel – 3-köpfige Familie aus Münchhausen</a:t>
            </a:r>
            <a:r>
              <a:rPr lang="de-DE" sz="1200" dirty="0">
                <a:solidFill>
                  <a:schemeClr val="tx1"/>
                </a:solidFill>
              </a:rPr>
              <a:t> (Vergleichsraum III)</a:t>
            </a:r>
          </a:p>
          <a:p>
            <a:r>
              <a:rPr lang="de-DE" sz="1200" dirty="0">
                <a:solidFill>
                  <a:schemeClr val="tx1"/>
                </a:solidFill>
                <a:hlinkClick r:id="rId3" action="ppaction://hlinksldjump">
                  <a:extLst>
                    <a:ext uri="{A12FA001-AC4F-418D-AE19-62706E023703}">
                      <ahyp:hlinkClr xmlns:ahyp="http://schemas.microsoft.com/office/drawing/2018/hyperlinkcolor" val="tx"/>
                    </a:ext>
                  </a:extLst>
                </a:hlinkClick>
              </a:rPr>
              <a:t>Beispiel – 3-köpfige Familie aus Cölbe</a:t>
            </a:r>
            <a:r>
              <a:rPr lang="de-DE" sz="1200" dirty="0">
                <a:solidFill>
                  <a:schemeClr val="tx1"/>
                </a:solidFill>
              </a:rPr>
              <a:t> (Vergleichsraum II)</a:t>
            </a:r>
          </a:p>
          <a:p>
            <a:r>
              <a:rPr lang="de-DE" sz="1200" dirty="0">
                <a:solidFill>
                  <a:schemeClr val="tx1"/>
                </a:solidFill>
                <a:hlinkClick r:id="rId4" action="ppaction://hlinksldjump">
                  <a:extLst>
                    <a:ext uri="{A12FA001-AC4F-418D-AE19-62706E023703}">
                      <ahyp:hlinkClr xmlns:ahyp="http://schemas.microsoft.com/office/drawing/2018/hyperlinkcolor" val="tx"/>
                    </a:ext>
                  </a:extLst>
                </a:hlinkClick>
              </a:rPr>
              <a:t>Beispiel – 3-köpfige Familie aus Marburg</a:t>
            </a:r>
            <a:r>
              <a:rPr lang="de-DE" sz="1200" dirty="0">
                <a:solidFill>
                  <a:schemeClr val="tx1"/>
                </a:solidFill>
              </a:rPr>
              <a:t> (Vergleichsraum 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Münchhausen</a:t>
            </a:r>
            <a:r>
              <a:rPr lang="de-DE" sz="1200" dirty="0">
                <a:solidFill>
                  <a:schemeClr val="tx1"/>
                </a:solidFill>
              </a:rPr>
              <a:t> (Vergleichsraum III)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a:t>
            </a:r>
            <a:r>
              <a:rPr lang="de-DE" sz="1200" dirty="0" err="1">
                <a:solidFill>
                  <a:schemeClr val="tx1"/>
                </a:solidFill>
                <a:hlinkClick r:id="rId5" action="ppaction://hlinksldjump">
                  <a:extLst>
                    <a:ext uri="{A12FA001-AC4F-418D-AE19-62706E023703}">
                      <ahyp:hlinkClr xmlns:ahyp="http://schemas.microsoft.com/office/drawing/2018/hyperlinkcolor" val="tx"/>
                    </a:ext>
                  </a:extLst>
                </a:hlinkClick>
              </a:rPr>
              <a:t>Ebsdorfergrund</a:t>
            </a:r>
            <a:r>
              <a:rPr lang="de-DE" sz="1200" dirty="0">
                <a:solidFill>
                  <a:schemeClr val="tx1"/>
                </a:solidFill>
              </a:rPr>
              <a:t> (Vergleichsraum II)</a:t>
            </a:r>
          </a:p>
          <a:p>
            <a:r>
              <a:rPr lang="de-DE" sz="1200" dirty="0">
                <a:solidFill>
                  <a:schemeClr val="tx1"/>
                </a:solidFill>
                <a:hlinkClick r:id="rId5" action="ppaction://hlinksldjump">
                  <a:extLst>
                    <a:ext uri="{A12FA001-AC4F-418D-AE19-62706E023703}">
                      <ahyp:hlinkClr xmlns:ahyp="http://schemas.microsoft.com/office/drawing/2018/hyperlinkcolor" val="tx"/>
                    </a:ext>
                  </a:extLst>
                </a:hlinkClick>
              </a:rPr>
              <a:t>Beispiel – 4-köpfige Familie aus Marburg</a:t>
            </a:r>
            <a:r>
              <a:rPr lang="de-DE" sz="1200" dirty="0">
                <a:solidFill>
                  <a:schemeClr val="tx1"/>
                </a:solidFill>
              </a:rPr>
              <a:t> (Vergleichsraum I)</a:t>
            </a:r>
          </a:p>
          <a:p>
            <a:r>
              <a:rPr lang="de-DE" sz="1200" dirty="0">
                <a:solidFill>
                  <a:schemeClr val="tx1"/>
                </a:solidFill>
                <a:hlinkClick r:id="rId6" action="ppaction://hlinksldjump">
                  <a:extLst>
                    <a:ext uri="{A12FA001-AC4F-418D-AE19-62706E023703}">
                      <ahyp:hlinkClr xmlns:ahyp="http://schemas.microsoft.com/office/drawing/2018/hyperlinkcolor" val="tx"/>
                    </a:ext>
                  </a:extLst>
                </a:hlinkClick>
              </a:rPr>
              <a:t>Beispiel – 5-köpfige Familie aus Biedenkopf</a:t>
            </a:r>
            <a:r>
              <a:rPr lang="de-DE" sz="1200" dirty="0">
                <a:solidFill>
                  <a:schemeClr val="tx1"/>
                </a:solidFill>
              </a:rPr>
              <a:t> (Vergleichsraum III)</a:t>
            </a:r>
          </a:p>
          <a:p>
            <a:r>
              <a:rPr lang="de-DE" sz="1200" dirty="0">
                <a:solidFill>
                  <a:schemeClr val="tx1"/>
                </a:solidFill>
                <a:hlinkClick r:id="rId7" action="ppaction://hlinksldjump">
                  <a:extLst>
                    <a:ext uri="{A12FA001-AC4F-418D-AE19-62706E023703}">
                      <ahyp:hlinkClr xmlns:ahyp="http://schemas.microsoft.com/office/drawing/2018/hyperlinkcolor" val="tx"/>
                    </a:ext>
                  </a:extLst>
                </a:hlinkClick>
              </a:rPr>
              <a:t>Beispiel – 5-köpfige Familie aus Fronhausen</a:t>
            </a:r>
            <a:r>
              <a:rPr lang="de-DE" sz="1200" dirty="0">
                <a:solidFill>
                  <a:schemeClr val="tx1"/>
                </a:solidFill>
              </a:rPr>
              <a:t> (Vergleichsraum II)</a:t>
            </a:r>
          </a:p>
          <a:p>
            <a:r>
              <a:rPr lang="de-DE" sz="1200" dirty="0">
                <a:solidFill>
                  <a:schemeClr val="tx1"/>
                </a:solidFill>
                <a:hlinkClick r:id="rId8" action="ppaction://hlinksldjump">
                  <a:extLst>
                    <a:ext uri="{A12FA001-AC4F-418D-AE19-62706E023703}">
                      <ahyp:hlinkClr xmlns:ahyp="http://schemas.microsoft.com/office/drawing/2018/hyperlinkcolor" val="tx"/>
                    </a:ext>
                  </a:extLst>
                </a:hlinkClick>
              </a:rPr>
              <a:t>Beispiel – 5-köpfige Familie aus Marburg</a:t>
            </a:r>
            <a:r>
              <a:rPr lang="de-DE" sz="1200" dirty="0">
                <a:solidFill>
                  <a:schemeClr val="tx1"/>
                </a:solidFill>
              </a:rPr>
              <a:t> (Vergleichsraum I)</a:t>
            </a:r>
          </a:p>
          <a:p>
            <a:r>
              <a:rPr lang="de-DE" sz="1200" dirty="0">
                <a:solidFill>
                  <a:schemeClr val="tx1"/>
                </a:solidFill>
                <a:hlinkClick r:id="rId9" action="ppaction://hlinksldjump">
                  <a:extLst>
                    <a:ext uri="{A12FA001-AC4F-418D-AE19-62706E023703}">
                      <ahyp:hlinkClr xmlns:ahyp="http://schemas.microsoft.com/office/drawing/2018/hyperlinkcolor" val="tx"/>
                    </a:ext>
                  </a:extLst>
                </a:hlinkClick>
              </a:rPr>
              <a:t>Beispiel – 6-köpfige Familie aus Marburg</a:t>
            </a:r>
            <a:r>
              <a:rPr lang="de-DE" sz="1200" dirty="0">
                <a:solidFill>
                  <a:schemeClr val="tx1"/>
                </a:solidFill>
              </a:rPr>
              <a:t> (Vergleichsraum I)</a:t>
            </a:r>
          </a:p>
          <a:p>
            <a:r>
              <a:rPr lang="de-DE" sz="1200" dirty="0">
                <a:solidFill>
                  <a:schemeClr val="tx1"/>
                </a:solidFill>
                <a:hlinkClick r:id="rId10" action="ppaction://hlinksldjump">
                  <a:extLst>
                    <a:ext uri="{A12FA001-AC4F-418D-AE19-62706E023703}">
                      <ahyp:hlinkClr xmlns:ahyp="http://schemas.microsoft.com/office/drawing/2018/hyperlinkcolor" val="tx"/>
                    </a:ext>
                  </a:extLst>
                </a:hlinkClick>
              </a:rPr>
              <a:t>Beispiel –7-köpfige Familie aus Marburg</a:t>
            </a:r>
            <a:r>
              <a:rPr lang="de-DE" sz="1200" dirty="0">
                <a:solidFill>
                  <a:schemeClr val="tx1"/>
                </a:solidFill>
              </a:rPr>
              <a:t> (Vergleichsraum I)</a:t>
            </a:r>
          </a:p>
          <a:p>
            <a:r>
              <a:rPr lang="de-DE" sz="1200" dirty="0">
                <a:solidFill>
                  <a:schemeClr val="tx1"/>
                </a:solidFill>
                <a:hlinkClick r:id="rId11" action="ppaction://hlinksldjump">
                  <a:extLst>
                    <a:ext uri="{A12FA001-AC4F-418D-AE19-62706E023703}">
                      <ahyp:hlinkClr xmlns:ahyp="http://schemas.microsoft.com/office/drawing/2018/hyperlinkcolor" val="tx"/>
                    </a:ext>
                  </a:extLst>
                </a:hlinkClick>
              </a:rPr>
              <a:t>Beispiel – 7-köpfige Familie aus </a:t>
            </a:r>
            <a:r>
              <a:rPr lang="de-DE" sz="1200" u="sng" dirty="0">
                <a:solidFill>
                  <a:schemeClr val="tx1"/>
                </a:solidFill>
                <a:hlinkClick r:id="rId11" action="ppaction://hlinksldjump">
                  <a:extLst>
                    <a:ext uri="{A12FA001-AC4F-418D-AE19-62706E023703}">
                      <ahyp:hlinkClr xmlns:ahyp="http://schemas.microsoft.com/office/drawing/2018/hyperlinkcolor" val="tx"/>
                    </a:ext>
                  </a:extLst>
                </a:hlinkClick>
              </a:rPr>
              <a:t>Marburg</a:t>
            </a:r>
            <a:r>
              <a:rPr lang="de-DE" sz="1200" u="sng" dirty="0">
                <a:solidFill>
                  <a:schemeClr val="tx1"/>
                </a:solidFill>
              </a:rPr>
              <a:t> mit zu hohen KDU </a:t>
            </a:r>
            <a:r>
              <a:rPr lang="de-DE" sz="1200" dirty="0">
                <a:solidFill>
                  <a:schemeClr val="tx1"/>
                </a:solidFill>
              </a:rPr>
              <a:t>(Vergleichsraum I)</a:t>
            </a:r>
          </a:p>
          <a:p>
            <a:r>
              <a:rPr lang="de-DE" sz="1200" dirty="0">
                <a:solidFill>
                  <a:schemeClr val="tx1"/>
                </a:solidFill>
                <a:hlinkClick r:id="rId12" action="ppaction://hlinksldjump">
                  <a:extLst>
                    <a:ext uri="{A12FA001-AC4F-418D-AE19-62706E023703}">
                      <ahyp:hlinkClr xmlns:ahyp="http://schemas.microsoft.com/office/drawing/2018/hyperlinkcolor" val="tx"/>
                    </a:ext>
                  </a:extLst>
                </a:hlinkClick>
              </a:rPr>
              <a:t>Beispiel – Alleinerziehende mit 2 Kindern aus Neustadt</a:t>
            </a:r>
            <a:r>
              <a:rPr lang="de-DE" sz="1200" dirty="0">
                <a:solidFill>
                  <a:schemeClr val="tx1"/>
                </a:solidFill>
              </a:rPr>
              <a:t> (Vergleichsraum III)</a:t>
            </a:r>
          </a:p>
          <a:p>
            <a:r>
              <a:rPr lang="de-DE" sz="1200" dirty="0">
                <a:solidFill>
                  <a:schemeClr val="tx1"/>
                </a:solidFill>
                <a:hlinkClick r:id="rId13" action="ppaction://hlinksldjump">
                  <a:extLst>
                    <a:ext uri="{A12FA001-AC4F-418D-AE19-62706E023703}">
                      <ahyp:hlinkClr xmlns:ahyp="http://schemas.microsoft.com/office/drawing/2018/hyperlinkcolor" val="tx"/>
                    </a:ext>
                  </a:extLst>
                </a:hlinkClick>
              </a:rPr>
              <a:t>Beispiel – Alleinerziehende mit 2 Kindern aus Weimar</a:t>
            </a:r>
            <a:r>
              <a:rPr lang="de-DE" sz="1200" dirty="0">
                <a:solidFill>
                  <a:schemeClr val="tx1"/>
                </a:solidFill>
              </a:rPr>
              <a:t> (Vergleichsraum II)</a:t>
            </a:r>
          </a:p>
          <a:p>
            <a:r>
              <a:rPr lang="de-DE" sz="1200" dirty="0">
                <a:solidFill>
                  <a:schemeClr val="tx1"/>
                </a:solidFill>
                <a:hlinkClick r:id="rId14" action="ppaction://hlinksldjump">
                  <a:extLst>
                    <a:ext uri="{A12FA001-AC4F-418D-AE19-62706E023703}">
                      <ahyp:hlinkClr xmlns:ahyp="http://schemas.microsoft.com/office/drawing/2018/hyperlinkcolor" val="tx"/>
                    </a:ext>
                  </a:extLst>
                </a:hlinkClick>
              </a:rPr>
              <a:t>Beispiel – Alleinerziehende mit 2 Kindern aus Marburg</a:t>
            </a:r>
            <a:r>
              <a:rPr lang="de-DE" sz="1200" dirty="0">
                <a:solidFill>
                  <a:schemeClr val="tx1"/>
                </a:solidFill>
              </a:rPr>
              <a:t> (Vergleichsraum I)</a:t>
            </a:r>
          </a:p>
          <a:p>
            <a:r>
              <a:rPr lang="de-DE" sz="1200" u="sng" dirty="0">
                <a:solidFill>
                  <a:schemeClr val="accent4"/>
                </a:solidFill>
                <a:hlinkClick r:id="rId15" action="ppaction://hlinksldjump">
                  <a:extLst>
                    <a:ext uri="{A12FA001-AC4F-418D-AE19-62706E023703}">
                      <ahyp:hlinkClr xmlns:ahyp="http://schemas.microsoft.com/office/drawing/2018/hyperlinkcolor" val="tx"/>
                    </a:ext>
                  </a:extLst>
                </a:hlinkClick>
              </a:rPr>
              <a:t>Beispiel - Alleinerziehende mit 2 Kindern aus Marburg, Teilzeittätigkeit + Exkurs </a:t>
            </a:r>
            <a:r>
              <a:rPr lang="de-DE" sz="1200" u="sng" dirty="0" err="1">
                <a:solidFill>
                  <a:schemeClr val="accent4"/>
                </a:solidFill>
                <a:hlinkClick r:id="rId15" action="ppaction://hlinksldjump">
                  <a:extLst>
                    <a:ext uri="{A12FA001-AC4F-418D-AE19-62706E023703}">
                      <ahyp:hlinkClr xmlns:ahyp="http://schemas.microsoft.com/office/drawing/2018/hyperlinkcolor" val="tx"/>
                    </a:ext>
                  </a:extLst>
                </a:hlinkClick>
              </a:rPr>
              <a:t>Günstigerrechnung</a:t>
            </a:r>
            <a:endParaRPr lang="de-DE" sz="1200" dirty="0">
              <a:solidFill>
                <a:schemeClr val="accent4"/>
              </a:solidFill>
            </a:endParaRPr>
          </a:p>
          <a:p>
            <a:r>
              <a:rPr lang="de-DE" sz="1200" dirty="0">
                <a:solidFill>
                  <a:schemeClr val="tx1"/>
                </a:solidFill>
                <a:hlinkClick r:id="rId16" action="ppaction://hlinksldjump">
                  <a:extLst>
                    <a:ext uri="{A12FA001-AC4F-418D-AE19-62706E023703}">
                      <ahyp:hlinkClr xmlns:ahyp="http://schemas.microsoft.com/office/drawing/2018/hyperlinkcolor" val="tx"/>
                    </a:ext>
                  </a:extLst>
                </a:hlinkClick>
              </a:rPr>
              <a:t>Beispiel – Alleinerziehende mit 1 Kind aus Wetter</a:t>
            </a:r>
            <a:r>
              <a:rPr lang="de-DE" sz="1200" dirty="0">
                <a:solidFill>
                  <a:schemeClr val="tx1"/>
                </a:solidFill>
              </a:rPr>
              <a:t> (Vergleichsraum III)</a:t>
            </a:r>
          </a:p>
          <a:p>
            <a:r>
              <a:rPr lang="de-DE" sz="1200" dirty="0">
                <a:solidFill>
                  <a:schemeClr val="tx1"/>
                </a:solidFill>
                <a:hlinkClick r:id="rId17" action="ppaction://hlinksldjump">
                  <a:extLst>
                    <a:ext uri="{A12FA001-AC4F-418D-AE19-62706E023703}">
                      <ahyp:hlinkClr xmlns:ahyp="http://schemas.microsoft.com/office/drawing/2018/hyperlinkcolor" val="tx"/>
                    </a:ext>
                  </a:extLst>
                </a:hlinkClick>
              </a:rPr>
              <a:t>Beispiel – Alleinerziehende mit 1 Kirchhain</a:t>
            </a:r>
            <a:r>
              <a:rPr lang="de-DE" sz="1200" dirty="0">
                <a:solidFill>
                  <a:schemeClr val="tx1"/>
                </a:solidFill>
              </a:rPr>
              <a:t> (Vergleichsraum II)</a:t>
            </a:r>
          </a:p>
          <a:p>
            <a:r>
              <a:rPr lang="de-DE" sz="1200" dirty="0">
                <a:solidFill>
                  <a:schemeClr val="tx1"/>
                </a:solidFill>
                <a:hlinkClick r:id="rId18" action="ppaction://hlinksldjump">
                  <a:extLst>
                    <a:ext uri="{A12FA001-AC4F-418D-AE19-62706E023703}">
                      <ahyp:hlinkClr xmlns:ahyp="http://schemas.microsoft.com/office/drawing/2018/hyperlinkcolor" val="tx"/>
                    </a:ext>
                  </a:extLst>
                </a:hlinkClick>
              </a:rPr>
              <a:t>Beispiel – Alleinerziehende mit 1 Kind aus Marburg</a:t>
            </a:r>
            <a:r>
              <a:rPr lang="de-DE" sz="1200" dirty="0">
                <a:solidFill>
                  <a:schemeClr val="tx1"/>
                </a:solidFill>
              </a:rPr>
              <a:t> (Vergleichsraum I)</a:t>
            </a:r>
          </a:p>
          <a:p>
            <a:pPr marL="88900" indent="0">
              <a:buNone/>
            </a:pPr>
            <a:r>
              <a:rPr lang="de-DE" sz="1200" u="sng" dirty="0">
                <a:solidFill>
                  <a:schemeClr val="tx1"/>
                </a:solidFill>
                <a:hlinkClick r:id="rId19" action="ppaction://hlinksldjump"/>
              </a:rPr>
              <a:t>Link zur Übersicht der Vergleichsräume</a:t>
            </a:r>
            <a:endParaRPr lang="de-DE" sz="1200" u="sng" dirty="0">
              <a:solidFill>
                <a:schemeClr val="tx1"/>
              </a:solidFill>
            </a:endParaRPr>
          </a:p>
          <a:p>
            <a:pPr marL="88900" indent="0">
              <a:buNone/>
            </a:pPr>
            <a:endParaRPr lang="de-DE" sz="1200" u="sng" dirty="0">
              <a:solidFill>
                <a:schemeClr val="tx1"/>
              </a:solidFill>
            </a:endParaRPr>
          </a:p>
          <a:p>
            <a:r>
              <a:rPr lang="de-DE" sz="1200" u="sng" dirty="0">
                <a:solidFill>
                  <a:schemeClr val="tx1"/>
                </a:solidFill>
                <a:hlinkClick r:id="rId19" action="ppaction://hlinksldjump">
                  <a:extLst>
                    <a:ext uri="{A12FA001-AC4F-418D-AE19-62706E023703}">
                      <ahyp:hlinkClr xmlns:ahyp="http://schemas.microsoft.com/office/drawing/2018/hyperlinkcolor" val="tx"/>
                    </a:ext>
                  </a:extLst>
                </a:hlinkClick>
              </a:rPr>
              <a:t>Angemessenheitsgrenzen Kosten der Unterkunft und Heizung </a:t>
            </a:r>
            <a:r>
              <a:rPr lang="de-DE" sz="1200" u="sng" dirty="0">
                <a:solidFill>
                  <a:schemeClr val="tx1"/>
                </a:solidFill>
              </a:rPr>
              <a:t>/ Übersicht der Vergleichsräume</a:t>
            </a:r>
          </a:p>
          <a:p>
            <a:endParaRPr lang="de-DE" sz="1400" dirty="0">
              <a:solidFill>
                <a:schemeClr val="tx1"/>
              </a:solidFill>
            </a:endParaRPr>
          </a:p>
          <a:p>
            <a:endParaRPr lang="de-DE" sz="1400" dirty="0">
              <a:solidFill>
                <a:schemeClr val="tx1"/>
              </a:solidFill>
            </a:endParaRPr>
          </a:p>
          <a:p>
            <a:endParaRPr lang="de-DE" dirty="0"/>
          </a:p>
        </p:txBody>
      </p:sp>
      <p:sp>
        <p:nvSpPr>
          <p:cNvPr id="4" name="Fußzeilenplatzhalter 3">
            <a:extLst>
              <a:ext uri="{FF2B5EF4-FFF2-40B4-BE49-F238E27FC236}">
                <a16:creationId xmlns:a16="http://schemas.microsoft.com/office/drawing/2014/main" id="{C09A0519-8102-4F87-9B5F-002E1F5ADC0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4B97209-25A5-49D0-8B91-918A1FE619A7}"/>
              </a:ext>
            </a:extLst>
          </p:cNvPr>
          <p:cNvSpPr>
            <a:spLocks noGrp="1"/>
          </p:cNvSpPr>
          <p:nvPr>
            <p:ph type="sldNum" sz="quarter" idx="11"/>
          </p:nvPr>
        </p:nvSpPr>
        <p:spPr/>
        <p:txBody>
          <a:bodyPr/>
          <a:lstStyle/>
          <a:p>
            <a:fld id="{DC8927E2-E660-4982-9BE3-86DA6CF8CDF7}" type="slidenum">
              <a:rPr lang="de-DE" altLang="de-DE" smtClean="0"/>
              <a:pPr/>
              <a:t>43</a:t>
            </a:fld>
            <a:endParaRPr lang="de-DE" altLang="de-DE"/>
          </a:p>
        </p:txBody>
      </p:sp>
      <p:sp>
        <p:nvSpPr>
          <p:cNvPr id="6" name="Datumsplatzhalter 5">
            <a:extLst>
              <a:ext uri="{FF2B5EF4-FFF2-40B4-BE49-F238E27FC236}">
                <a16:creationId xmlns:a16="http://schemas.microsoft.com/office/drawing/2014/main" id="{5F01C482-E95F-4125-886B-F147B7A421C6}"/>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51040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E0CA4-5C59-4452-B718-6E5AB3767989}"/>
              </a:ext>
            </a:extLst>
          </p:cNvPr>
          <p:cNvSpPr>
            <a:spLocks noGrp="1"/>
          </p:cNvSpPr>
          <p:nvPr>
            <p:ph type="title"/>
          </p:nvPr>
        </p:nvSpPr>
        <p:spPr/>
        <p:txBody>
          <a:bodyPr/>
          <a:lstStyle/>
          <a:p>
            <a:r>
              <a:rPr lang="de-DE" sz="1600" u="sng" dirty="0"/>
              <a:t>Angemessenheitsgrenzen Kosten der Unterkunft und Heizung – Vergleichsräume nach dem Schlüssigen Konzept </a:t>
            </a:r>
          </a:p>
        </p:txBody>
      </p:sp>
      <p:pic>
        <p:nvPicPr>
          <p:cNvPr id="7" name="Inhaltsplatzhalter 6">
            <a:extLst>
              <a:ext uri="{FF2B5EF4-FFF2-40B4-BE49-F238E27FC236}">
                <a16:creationId xmlns:a16="http://schemas.microsoft.com/office/drawing/2014/main" id="{0A89CEC2-F187-4C6D-8D13-9F6CC71FAAB3}"/>
              </a:ext>
            </a:extLst>
          </p:cNvPr>
          <p:cNvPicPr>
            <a:picLocks noGrp="1" noChangeAspect="1"/>
          </p:cNvPicPr>
          <p:nvPr>
            <p:ph idx="1"/>
          </p:nvPr>
        </p:nvPicPr>
        <p:blipFill>
          <a:blip r:embed="rId2"/>
          <a:stretch>
            <a:fillRect/>
          </a:stretch>
        </p:blipFill>
        <p:spPr>
          <a:xfrm>
            <a:off x="833038" y="1268413"/>
            <a:ext cx="7865875" cy="4525962"/>
          </a:xfrm>
          <a:prstGeom prst="rect">
            <a:avLst/>
          </a:prstGeom>
        </p:spPr>
      </p:pic>
      <p:sp>
        <p:nvSpPr>
          <p:cNvPr id="4" name="Fußzeilenplatzhalter 3">
            <a:extLst>
              <a:ext uri="{FF2B5EF4-FFF2-40B4-BE49-F238E27FC236}">
                <a16:creationId xmlns:a16="http://schemas.microsoft.com/office/drawing/2014/main" id="{2A87A95C-6D4C-4A94-9A18-7C38E96C15FE}"/>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737FF4B0-3F3A-4C54-B892-5E1E78F5B67A}"/>
              </a:ext>
            </a:extLst>
          </p:cNvPr>
          <p:cNvSpPr>
            <a:spLocks noGrp="1"/>
          </p:cNvSpPr>
          <p:nvPr>
            <p:ph type="sldNum" sz="quarter" idx="11"/>
          </p:nvPr>
        </p:nvSpPr>
        <p:spPr/>
        <p:txBody>
          <a:bodyPr/>
          <a:lstStyle/>
          <a:p>
            <a:fld id="{DC8927E2-E660-4982-9BE3-86DA6CF8CDF7}" type="slidenum">
              <a:rPr lang="de-DE" altLang="de-DE" smtClean="0"/>
              <a:pPr/>
              <a:t>44</a:t>
            </a:fld>
            <a:endParaRPr lang="de-DE" altLang="de-DE"/>
          </a:p>
        </p:txBody>
      </p:sp>
      <p:sp>
        <p:nvSpPr>
          <p:cNvPr id="6" name="Datumsplatzhalter 5">
            <a:extLst>
              <a:ext uri="{FF2B5EF4-FFF2-40B4-BE49-F238E27FC236}">
                <a16:creationId xmlns:a16="http://schemas.microsoft.com/office/drawing/2014/main" id="{C801DC3E-DAA5-4D72-BCEC-BA871EE74735}"/>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455327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Münchhausen</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45</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Münchhausen,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470,-€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2.192,-€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1.942,-€</a:t>
            </a:r>
          </a:p>
          <a:p>
            <a:pPr marL="88900" indent="0">
              <a:buNone/>
            </a:pPr>
            <a:r>
              <a:rPr lang="de-DE" sz="1050" u="sng" dirty="0"/>
              <a:t>Die Familie bekommt pro Kind 20,-€ Sofortzuschlag:                                        20,-€  </a:t>
            </a:r>
          </a:p>
          <a:p>
            <a:pPr marL="88900" indent="0">
              <a:buNone/>
            </a:pPr>
            <a:r>
              <a:rPr lang="de-DE" sz="1050" u="sng" dirty="0"/>
              <a:t>Der Familie steht zum Leben (incl. Miete) zur Verfügung:                            2.212,-€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139635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Münchhausen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3-köpfige Familie aus Münchhausen, 1 Kind, 7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1.402,-€ </a:t>
            </a:r>
          </a:p>
          <a:p>
            <a:pPr marL="88900" indent="0">
              <a:buNone/>
            </a:pPr>
            <a:r>
              <a:rPr lang="de-DE" sz="1050" dirty="0"/>
              <a:t>Kaltmiete: 			   470,-€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2.192,-€ zzgl. 20,- € Sofortzuschlag =&gt; 2.212,-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250,00 € </a:t>
            </a:r>
          </a:p>
          <a:p>
            <a:pPr marL="88900" indent="0">
              <a:buNone/>
            </a:pPr>
            <a:r>
              <a:rPr lang="de-DE" sz="1050" dirty="0"/>
              <a:t>Wohngeld: 			                   288,00 €</a:t>
            </a:r>
          </a:p>
          <a:p>
            <a:pPr marL="88900" indent="0">
              <a:buNone/>
            </a:pPr>
            <a:r>
              <a:rPr lang="de-DE" sz="1050" u="sng" dirty="0"/>
              <a:t>Kinderzuschlag: 		                   292,00 €</a:t>
            </a:r>
          </a:p>
          <a:p>
            <a:pPr marL="88900" indent="0">
              <a:buNone/>
            </a:pPr>
            <a:r>
              <a:rPr lang="de-DE" sz="1050" u="sng" dirty="0"/>
              <a:t>Zur Verfügung stehendes Haushaltseinkommen</a:t>
            </a:r>
            <a:r>
              <a:rPr lang="de-DE" sz="1050" u="sng"/>
              <a:t>:      2.758,11 </a:t>
            </a:r>
            <a:r>
              <a:rPr lang="de-DE" sz="1050" u="sng" dirty="0"/>
              <a:t>€  </a:t>
            </a:r>
            <a:r>
              <a:rPr lang="de-DE" sz="1050" u="sng" dirty="0">
                <a:highlight>
                  <a:srgbClr val="FFFF00"/>
                </a:highlight>
              </a:rPr>
              <a:t>( = 546,11 € mehr Haushaltseinkommen </a:t>
            </a:r>
            <a:r>
              <a:rPr lang="de-DE" sz="1050" u="sng" dirty="0" err="1">
                <a:highlight>
                  <a:srgbClr val="FFFF00"/>
                </a:highlight>
              </a:rPr>
              <a:t>ggü</a:t>
            </a:r>
            <a:r>
              <a:rPr lang="de-DE" sz="1050" u="sng" dirty="0">
                <a:highlight>
                  <a:srgbClr val="FFFF00"/>
                </a:highlight>
              </a:rPr>
              <a:t>. Bürgergeld)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46</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4226479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Cölbe</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47</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Cölbe,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560,-€</a:t>
            </a:r>
          </a:p>
          <a:p>
            <a:pPr marL="88900" indent="0">
              <a:buNone/>
            </a:pPr>
            <a:r>
              <a:rPr lang="de-DE" sz="1050" dirty="0"/>
              <a:t>Nebenkosten: 		   150,-€ </a:t>
            </a:r>
          </a:p>
          <a:p>
            <a:pPr marL="88900" indent="0">
              <a:buNone/>
            </a:pPr>
            <a:r>
              <a:rPr lang="de-DE" sz="1050" u="sng" dirty="0"/>
              <a:t>Heizkosten:     		   170,-€ </a:t>
            </a:r>
          </a:p>
          <a:p>
            <a:pPr marL="88900" indent="0">
              <a:buNone/>
            </a:pPr>
            <a:r>
              <a:rPr lang="de-DE" sz="1050" u="sng" dirty="0"/>
              <a:t>Bedarf nach Bürgergeld     		2.282,-€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2.032,-€</a:t>
            </a:r>
          </a:p>
          <a:p>
            <a:pPr marL="88900" indent="0">
              <a:buNone/>
            </a:pPr>
            <a:r>
              <a:rPr lang="de-DE" sz="1050" u="sng" dirty="0"/>
              <a:t>Die Familie bekommt pro Kind 20,-€ Sofortzuschlag:                                        20,-€  </a:t>
            </a:r>
          </a:p>
          <a:p>
            <a:pPr marL="88900" indent="0">
              <a:buNone/>
            </a:pPr>
            <a:r>
              <a:rPr lang="de-DE" sz="1050" u="sng" dirty="0"/>
              <a:t>Der Familie steht zum Leben (incl. Miete) zur Verfügung:                            2.302,-€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715644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Cölbe</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63575" y="1166019"/>
            <a:ext cx="8229600" cy="4525962"/>
          </a:xfrm>
        </p:spPr>
        <p:txBody>
          <a:bodyPr/>
          <a:lstStyle/>
          <a:p>
            <a:pPr marL="88900" indent="0">
              <a:buNone/>
            </a:pPr>
            <a:r>
              <a:rPr lang="de-DE" sz="1050" dirty="0">
                <a:solidFill>
                  <a:schemeClr val="tx1"/>
                </a:solidFill>
              </a:rPr>
              <a:t>Beispiel: 3-köpfige Familie aus Cölbe, 1 Kind, 7 Jahre alt, ein Elternteil als Pflegehilfskraft tätig.</a:t>
            </a:r>
          </a:p>
          <a:p>
            <a:pPr marL="88900" indent="0">
              <a:buNone/>
            </a:pPr>
            <a:r>
              <a:rPr lang="de-DE" sz="1050" dirty="0">
                <a:solidFill>
                  <a:schemeClr val="tx1"/>
                </a:solidFill>
              </a:rPr>
              <a:t>Einkommen Pflegehilfskraft:  		Brutto: 2.418,60 €</a:t>
            </a:r>
          </a:p>
          <a:p>
            <a:pPr marL="88900" indent="0">
              <a:buNone/>
            </a:pPr>
            <a:r>
              <a:rPr lang="de-DE" sz="1050" dirty="0">
                <a:solidFill>
                  <a:schemeClr val="tx1"/>
                </a:solidFill>
              </a:rPr>
              <a:t>				  Netto: 1.928,11 €</a:t>
            </a:r>
          </a:p>
          <a:p>
            <a:pPr marL="88900" indent="0">
              <a:buNone/>
            </a:pPr>
            <a:r>
              <a:rPr lang="de-DE" sz="1050" u="sng" dirty="0">
                <a:solidFill>
                  <a:schemeClr val="tx1"/>
                </a:solidFill>
              </a:rPr>
              <a:t>Bedarf nach Bürgergeld: </a:t>
            </a:r>
          </a:p>
          <a:p>
            <a:pPr marL="88900" indent="0">
              <a:buNone/>
            </a:pPr>
            <a:r>
              <a:rPr lang="de-DE" sz="1050" dirty="0">
                <a:solidFill>
                  <a:schemeClr val="tx1"/>
                </a:solidFill>
              </a:rPr>
              <a:t>Regelbedarf: 		1.402,-€ </a:t>
            </a:r>
          </a:p>
          <a:p>
            <a:pPr marL="88900" indent="0">
              <a:buNone/>
            </a:pPr>
            <a:r>
              <a:rPr lang="de-DE" sz="1050" dirty="0">
                <a:solidFill>
                  <a:schemeClr val="tx1"/>
                </a:solidFill>
              </a:rPr>
              <a:t>Kaltmiete: 			   560,-€</a:t>
            </a:r>
          </a:p>
          <a:p>
            <a:pPr marL="88900" indent="0">
              <a:buNone/>
            </a:pPr>
            <a:r>
              <a:rPr lang="de-DE" sz="1050" dirty="0">
                <a:solidFill>
                  <a:schemeClr val="tx1"/>
                </a:solidFill>
              </a:rPr>
              <a:t>Nebenkosten: 		   150,-€ </a:t>
            </a:r>
          </a:p>
          <a:p>
            <a:pPr marL="88900" indent="0">
              <a:buNone/>
            </a:pPr>
            <a:r>
              <a:rPr lang="de-DE" sz="1050" u="sng" dirty="0">
                <a:solidFill>
                  <a:schemeClr val="tx1"/>
                </a:solidFill>
              </a:rPr>
              <a:t>Heizkosten:     		   170,-€ </a:t>
            </a:r>
          </a:p>
          <a:p>
            <a:pPr marL="88900" indent="0">
              <a:buNone/>
            </a:pPr>
            <a:r>
              <a:rPr lang="de-DE" sz="1050" u="sng" dirty="0">
                <a:solidFill>
                  <a:schemeClr val="tx1"/>
                </a:solidFill>
              </a:rPr>
              <a:t>Bedarf nach Bürgergeld     		2.282,-€ zzgl. 20,- € Sofortzuschlag = &gt; 2.302,-€</a:t>
            </a:r>
          </a:p>
          <a:p>
            <a:pPr marL="88900" indent="0">
              <a:buNone/>
            </a:pPr>
            <a:endParaRPr lang="de-DE" sz="1050" u="sng" dirty="0">
              <a:solidFill>
                <a:schemeClr val="tx1"/>
              </a:solidFill>
            </a:endParaRPr>
          </a:p>
          <a:p>
            <a:pPr marL="88900" lvl="0" indent="0">
              <a:buNone/>
            </a:pPr>
            <a:r>
              <a:rPr lang="de-DE" sz="1050" u="sng" dirty="0">
                <a:solidFill>
                  <a:schemeClr val="tx1"/>
                </a:solidFill>
              </a:rPr>
              <a:t>Zur Verfügung stehendes Haushaltseinkommen bei Erwerbstätigkeit und Inanspruchnahme vorrangiger Transferleistungen: </a:t>
            </a:r>
          </a:p>
          <a:p>
            <a:pPr marL="88900" indent="0">
              <a:buNone/>
            </a:pPr>
            <a:r>
              <a:rPr lang="de-DE" sz="1050" dirty="0">
                <a:solidFill>
                  <a:schemeClr val="tx1"/>
                </a:solidFill>
              </a:rPr>
              <a:t>Netto-Erwerbseinkommen:                  	                1.928,11 €</a:t>
            </a:r>
          </a:p>
          <a:p>
            <a:pPr marL="88900" indent="0">
              <a:buNone/>
            </a:pPr>
            <a:r>
              <a:rPr lang="de-DE" sz="1050" dirty="0">
                <a:solidFill>
                  <a:schemeClr val="tx1"/>
                </a:solidFill>
              </a:rPr>
              <a:t>Kindergeld:                                                                       250,00 € </a:t>
            </a:r>
          </a:p>
          <a:p>
            <a:pPr marL="88900" indent="0">
              <a:buNone/>
            </a:pPr>
            <a:r>
              <a:rPr lang="de-DE" sz="1050" dirty="0">
                <a:solidFill>
                  <a:schemeClr val="tx1"/>
                </a:solidFill>
              </a:rPr>
              <a:t>Wohngeld: 			                   288,00 €</a:t>
            </a:r>
          </a:p>
          <a:p>
            <a:pPr marL="88900" indent="0">
              <a:buNone/>
            </a:pPr>
            <a:r>
              <a:rPr lang="de-DE" sz="1050" u="sng" dirty="0">
                <a:solidFill>
                  <a:schemeClr val="tx1"/>
                </a:solidFill>
              </a:rPr>
              <a:t>Kinderzuschlag: 		                   292,00 €</a:t>
            </a:r>
          </a:p>
          <a:p>
            <a:pPr marL="88900" indent="0">
              <a:buNone/>
            </a:pPr>
            <a:r>
              <a:rPr lang="de-DE" sz="1050" u="sng" dirty="0">
                <a:solidFill>
                  <a:schemeClr val="tx1"/>
                </a:solidFill>
              </a:rPr>
              <a:t>Zur Verfügung stehendes Haushaltseinkommen:      2.758,11 €  </a:t>
            </a:r>
            <a:r>
              <a:rPr lang="de-DE" sz="1050" u="sng" dirty="0">
                <a:solidFill>
                  <a:schemeClr val="tx1"/>
                </a:solidFill>
                <a:highlight>
                  <a:srgbClr val="FFFF00"/>
                </a:highlight>
              </a:rPr>
              <a:t>( =&gt; 456,11 €  mehr Haushaltseinkommen </a:t>
            </a:r>
            <a:r>
              <a:rPr lang="de-DE" sz="1050" u="sng" dirty="0" err="1">
                <a:solidFill>
                  <a:schemeClr val="tx1"/>
                </a:solidFill>
                <a:highlight>
                  <a:srgbClr val="FFFF00"/>
                </a:highlight>
              </a:rPr>
              <a:t>ggü</a:t>
            </a:r>
            <a:r>
              <a:rPr lang="de-DE" sz="1050" u="sng" dirty="0">
                <a:solidFill>
                  <a:schemeClr val="tx1"/>
                </a:solidFill>
                <a:highlight>
                  <a:srgbClr val="FFFF00"/>
                </a:highlight>
              </a:rPr>
              <a:t>. Bürgergeld)</a:t>
            </a:r>
          </a:p>
          <a:p>
            <a:pPr marL="88900" indent="0">
              <a:buNone/>
            </a:pPr>
            <a:endParaRPr lang="de-DE" sz="1050" u="sng" dirty="0">
              <a:solidFill>
                <a:schemeClr val="tx1"/>
              </a:solidFill>
            </a:endParaRPr>
          </a:p>
          <a:p>
            <a:pPr marL="88900" indent="0">
              <a:buNone/>
            </a:pPr>
            <a:r>
              <a:rPr lang="de-DE" sz="1050" u="sng" dirty="0">
                <a:solidFill>
                  <a:schemeClr val="tx1"/>
                </a:solidFill>
              </a:rPr>
              <a:t>Zusätzliche Vergünstigungen / Leistungen (auch bei Bezug von Wohngeld / Kinderzuschlag):</a:t>
            </a:r>
          </a:p>
          <a:p>
            <a:pPr>
              <a:buFont typeface="Wingdings" panose="05000000000000000000" pitchFamily="2" charset="2"/>
              <a:buChar char="Ø"/>
            </a:pPr>
            <a:r>
              <a:rPr lang="de-DE" sz="1050" dirty="0">
                <a:solidFill>
                  <a:schemeClr val="tx1"/>
                </a:solidFill>
              </a:rPr>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solidFill>
                  <a:schemeClr val="tx1"/>
                </a:solidFill>
              </a:rPr>
              <a:t>HessenpassMobil</a:t>
            </a:r>
            <a:r>
              <a:rPr lang="de-DE" sz="1050" dirty="0">
                <a:solidFill>
                  <a:schemeClr val="tx1"/>
                </a:solidFill>
              </a:rPr>
              <a:t> (vergünstigtes Deutschlandticket) für 31,-€</a:t>
            </a:r>
          </a:p>
          <a:p>
            <a:pPr marL="1395413" lvl="3" indent="0">
              <a:buNone/>
            </a:pPr>
            <a:r>
              <a:rPr lang="de-DE" dirty="0">
                <a:solidFill>
                  <a:schemeClr val="tx1"/>
                </a:solidFill>
                <a:hlinkClick r:id="rId2">
                  <a:extLst>
                    <a:ext uri="{A12FA001-AC4F-418D-AE19-62706E023703}">
                      <ahyp:hlinkClr xmlns:ahyp="http://schemas.microsoft.com/office/drawing/2018/hyperlinkcolor" val="tx"/>
                    </a:ext>
                  </a:extLst>
                </a:hlinkClick>
              </a:rPr>
              <a:t>https://www.biallo.de/vergleiche/soziales/wohngeld/nc/#</a:t>
            </a:r>
            <a:endParaRPr lang="de-DE" dirty="0">
              <a:solidFill>
                <a:schemeClr val="tx1"/>
              </a:solidFill>
            </a:endParaRPr>
          </a:p>
          <a:p>
            <a:pPr marL="1395413" lvl="3" indent="0">
              <a:buNone/>
            </a:pPr>
            <a:r>
              <a:rPr lang="de-DE" u="sng" dirty="0">
                <a:solidFill>
                  <a:schemeClr val="tx1"/>
                </a:solidFill>
                <a:hlinkClick r:id="rId3">
                  <a:extLst>
                    <a:ext uri="{A12FA001-AC4F-418D-AE19-62706E023703}">
                      <ahyp:hlinkClr xmlns:ahyp="http://schemas.microsoft.com/office/drawing/2018/hyperlinkcolor" val="tx"/>
                    </a:ext>
                  </a:extLst>
                </a:hlinkClick>
              </a:rPr>
              <a:t>https://www.smart-rechner.de/kinderzuschlag/rechner.php</a:t>
            </a:r>
            <a:endParaRPr lang="de-DE" dirty="0">
              <a:solidFill>
                <a:schemeClr val="tx1"/>
              </a:solidFill>
            </a:endParaRPr>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48</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618512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3-köpfige Familie aus Marburg</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49</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3-köpfige Familie aus Marburg, Mutter, Vater, 1 Kind, 7 Jahre alt.</a:t>
            </a:r>
          </a:p>
          <a:p>
            <a:pPr marL="88900" indent="0">
              <a:buNone/>
            </a:pPr>
            <a:endParaRPr lang="de-DE" sz="1050" dirty="0"/>
          </a:p>
          <a:p>
            <a:pPr marL="88900" indent="0">
              <a:buNone/>
            </a:pPr>
            <a:r>
              <a:rPr lang="de-DE" sz="1050" dirty="0"/>
              <a:t>Regelbedarf: 		1.402,-€ </a:t>
            </a:r>
          </a:p>
          <a:p>
            <a:pPr marL="88900" indent="0">
              <a:buNone/>
            </a:pPr>
            <a:r>
              <a:rPr lang="de-DE" sz="1050" dirty="0"/>
              <a:t>Kaltmiete: 			   600,-€</a:t>
            </a:r>
          </a:p>
          <a:p>
            <a:pPr marL="88900" indent="0">
              <a:buNone/>
            </a:pPr>
            <a:r>
              <a:rPr lang="de-DE" sz="1050" dirty="0"/>
              <a:t>Nebenkosten: 		   230,-€ </a:t>
            </a:r>
          </a:p>
          <a:p>
            <a:pPr marL="88900" indent="0">
              <a:buNone/>
            </a:pPr>
            <a:r>
              <a:rPr lang="de-DE" sz="1050" u="sng" dirty="0"/>
              <a:t>Heizkosten:     		   170,-€ </a:t>
            </a:r>
          </a:p>
          <a:p>
            <a:pPr marL="88900" indent="0">
              <a:buNone/>
            </a:pPr>
            <a:r>
              <a:rPr lang="de-DE" sz="1050" u="sng" dirty="0"/>
              <a:t>Bedarf nach Bürgergeld     		2.402,-€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2.152,-€</a:t>
            </a:r>
          </a:p>
          <a:p>
            <a:pPr marL="88900" indent="0">
              <a:buNone/>
            </a:pPr>
            <a:r>
              <a:rPr lang="de-DE" sz="1050" u="sng" dirty="0"/>
              <a:t>Die Familie bekommt pro Kind 20,-€ Sofortzuschlag:                                        20,-€  </a:t>
            </a:r>
          </a:p>
          <a:p>
            <a:pPr marL="88900" indent="0">
              <a:buNone/>
            </a:pPr>
            <a:r>
              <a:rPr lang="de-DE" sz="1050" u="sng" dirty="0"/>
              <a:t>Der Familie steht zum Leben (incl. Miete) zur Verfügung:                            2.422,-€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2652294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C32AE-2CBE-4E9D-90D7-238BE5FC936E}"/>
              </a:ext>
            </a:extLst>
          </p:cNvPr>
          <p:cNvSpPr>
            <a:spLocks noGrp="1"/>
          </p:cNvSpPr>
          <p:nvPr>
            <p:ph type="title"/>
          </p:nvPr>
        </p:nvSpPr>
        <p:spPr/>
        <p:txBody>
          <a:bodyPr/>
          <a:lstStyle/>
          <a:p>
            <a:r>
              <a:rPr lang="de-DE" sz="1800" u="sng" dirty="0"/>
              <a:t>Beispiel: Freibetrag bei Azubis U25, angepasst an den Mindestlohn in 2024</a:t>
            </a:r>
          </a:p>
        </p:txBody>
      </p:sp>
      <p:sp>
        <p:nvSpPr>
          <p:cNvPr id="3" name="Inhaltsplatzhalter 2">
            <a:extLst>
              <a:ext uri="{FF2B5EF4-FFF2-40B4-BE49-F238E27FC236}">
                <a16:creationId xmlns:a16="http://schemas.microsoft.com/office/drawing/2014/main" id="{372B2214-EDDF-41D6-926F-A7557C736415}"/>
              </a:ext>
            </a:extLst>
          </p:cNvPr>
          <p:cNvSpPr>
            <a:spLocks noGrp="1"/>
          </p:cNvSpPr>
          <p:nvPr>
            <p:ph idx="1"/>
          </p:nvPr>
        </p:nvSpPr>
        <p:spPr/>
        <p:txBody>
          <a:bodyPr/>
          <a:lstStyle/>
          <a:p>
            <a:pPr lvl="0"/>
            <a:r>
              <a:rPr lang="de-DE" sz="1000" b="0" dirty="0"/>
              <a:t>Azubis mit Ausbildungsvergütung: Zusätzlich zum erhöhten Grundfreibetrag (seit 01.01.24: 538,-€) erhalten Azubis den normalen Erwerbstätigenfreibetrag auf ihre Ausbildungsvergütung (abzusetzen vom Brutto der Ausbildungsvergütung auf den Betrag, der 520,-€ übersteigt)</a:t>
            </a:r>
          </a:p>
          <a:p>
            <a:pPr lvl="0"/>
            <a:endParaRPr lang="de-DE" sz="1000" b="0" dirty="0"/>
          </a:p>
          <a:p>
            <a:pPr lvl="0"/>
            <a:r>
              <a:rPr lang="de-DE" sz="1000" b="0" dirty="0"/>
              <a:t>Beispiel einer leistungsberechtigten Person unter 25 Jahren in dualer Ausbildung mit Ausbildungsvergütung von 800,-€ netto, 950,-€ brutto, in eigener Wohnung / WG mit einer Warmmiete von 437,-€: </a:t>
            </a:r>
          </a:p>
          <a:p>
            <a:pPr lvl="0"/>
            <a:endParaRPr lang="de-DE" sz="1000" b="0" dirty="0"/>
          </a:p>
          <a:p>
            <a:pPr marL="88900" lvl="0" indent="0">
              <a:buNone/>
            </a:pPr>
            <a:r>
              <a:rPr lang="de-DE" sz="1000" b="0" dirty="0"/>
              <a:t>Ausbildungsvergütung: 950 Euro (brutto), 800 Euro (netto) </a:t>
            </a:r>
          </a:p>
          <a:p>
            <a:pPr marL="88900" lvl="0" indent="0">
              <a:buNone/>
            </a:pPr>
            <a:r>
              <a:rPr lang="de-DE" sz="1000" b="0" dirty="0"/>
              <a:t>Grundabsetzungsbetrag: 538 Euro (seit 01.01.24 von 520 € auf 538 € gestiegen) </a:t>
            </a:r>
          </a:p>
          <a:p>
            <a:pPr marL="88900" lvl="0" indent="0">
              <a:buNone/>
            </a:pPr>
            <a:r>
              <a:rPr lang="de-DE" sz="1000" b="0" dirty="0"/>
              <a:t>Erwerbstätigenfreibetrag: 30% des Einkommensteils, der im Korridor zwischen 520 und 950 Euro liegt =&gt; 30% von 430 Euro (950,-€ brutto – 520,-€ = 430 €) = 129 Euro </a:t>
            </a:r>
          </a:p>
          <a:p>
            <a:pPr marL="88900" lvl="0" indent="0">
              <a:buNone/>
            </a:pPr>
            <a:endParaRPr lang="de-DE" sz="1000" b="0" dirty="0"/>
          </a:p>
          <a:p>
            <a:pPr marL="88900" lvl="0" indent="0">
              <a:buNone/>
            </a:pPr>
            <a:r>
              <a:rPr lang="de-DE" sz="1000" b="0" dirty="0">
                <a:highlight>
                  <a:srgbClr val="FFFF00"/>
                </a:highlight>
              </a:rPr>
              <a:t>Von der Ausbildungsvergütung in Höhe von 800,-€ netto werden nur 133,-€ auf das Bürgergeld angerechnet (800,-€ - 538,-€ – 129,-€). </a:t>
            </a:r>
          </a:p>
          <a:p>
            <a:pPr marL="88900" lvl="0" indent="0">
              <a:buNone/>
            </a:pPr>
            <a:endParaRPr lang="de-DE" sz="1000" b="0" dirty="0"/>
          </a:p>
          <a:p>
            <a:pPr lvl="0">
              <a:buFont typeface="Symbol" panose="05050102010706020507" pitchFamily="18" charset="2"/>
              <a:buChar char="Þ"/>
            </a:pPr>
            <a:r>
              <a:rPr lang="de-DE" sz="1000" b="0" dirty="0"/>
              <a:t>Regelsatz 			563,-€</a:t>
            </a:r>
          </a:p>
          <a:p>
            <a:pPr lvl="0">
              <a:buFont typeface="Symbol" panose="05050102010706020507" pitchFamily="18" charset="2"/>
              <a:buChar char="Þ"/>
            </a:pPr>
            <a:r>
              <a:rPr lang="de-DE" sz="1000" b="0" dirty="0"/>
              <a:t>KDU         			437,-€</a:t>
            </a:r>
          </a:p>
          <a:p>
            <a:pPr lvl="0">
              <a:buFont typeface="Symbol" panose="05050102010706020507" pitchFamily="18" charset="2"/>
              <a:buChar char="Þ"/>
            </a:pPr>
            <a:r>
              <a:rPr lang="de-DE" sz="1000" b="0" dirty="0"/>
              <a:t>Bedarf    		                     =1.000,-€ Gesamtbedarf für Lebensunterhalt und Gesamtmiete</a:t>
            </a:r>
          </a:p>
          <a:p>
            <a:pPr lvl="0">
              <a:buFont typeface="Symbol" panose="05050102010706020507" pitchFamily="18" charset="2"/>
              <a:buChar char="Þ"/>
            </a:pPr>
            <a:r>
              <a:rPr lang="de-DE" sz="1000" b="0" dirty="0"/>
              <a:t>Abzüglich Kindergeld                                                         - 250,-€</a:t>
            </a:r>
          </a:p>
          <a:p>
            <a:pPr lvl="0">
              <a:buFont typeface="Symbol" panose="05050102010706020507" pitchFamily="18" charset="2"/>
              <a:buChar char="Þ"/>
            </a:pPr>
            <a:r>
              <a:rPr lang="de-DE" sz="1000" b="0" dirty="0"/>
              <a:t>Abzüglich Ausbildungsvergütung 	                         - 800,-€</a:t>
            </a:r>
          </a:p>
          <a:p>
            <a:pPr lvl="0">
              <a:buFont typeface="Symbol" panose="05050102010706020507" pitchFamily="18" charset="2"/>
              <a:buChar char="Þ"/>
            </a:pPr>
            <a:r>
              <a:rPr lang="de-DE" sz="1000" b="0" dirty="0"/>
              <a:t>Zuzüglich Grundfreibetrag 	                        + 538,-€ </a:t>
            </a:r>
          </a:p>
          <a:p>
            <a:pPr lvl="0">
              <a:buFont typeface="Symbol" panose="05050102010706020507" pitchFamily="18" charset="2"/>
              <a:buChar char="Þ"/>
            </a:pPr>
            <a:r>
              <a:rPr lang="de-DE" sz="1000" b="0" dirty="0"/>
              <a:t>Zuzüglich Erwerbstätigenfreibetrag   	                        + 129,-€</a:t>
            </a:r>
          </a:p>
          <a:p>
            <a:pPr lvl="0">
              <a:buFont typeface="Symbol" panose="05050102010706020507" pitchFamily="18" charset="2"/>
              <a:buChar char="Þ"/>
            </a:pPr>
            <a:r>
              <a:rPr lang="de-DE" sz="1000" b="0" dirty="0"/>
              <a:t>-------------------------------------------------------------------------------------</a:t>
            </a:r>
          </a:p>
          <a:p>
            <a:pPr lvl="0">
              <a:buFont typeface="Symbol" panose="05050102010706020507" pitchFamily="18" charset="2"/>
              <a:buChar char="Þ"/>
            </a:pPr>
            <a:r>
              <a:rPr lang="de-DE" sz="1000" b="0" dirty="0"/>
              <a:t>Anspruch auf aufstockendes Bürgergeld                       599,-€ (</a:t>
            </a:r>
            <a:r>
              <a:rPr lang="de-DE" sz="1000" b="0" u="sng" dirty="0"/>
              <a:t>zusätzlich</a:t>
            </a:r>
            <a:r>
              <a:rPr lang="de-DE" sz="1000" b="0" dirty="0"/>
              <a:t> zur Ausbildungsvergütung und zum Kindergeld!!!)</a:t>
            </a:r>
          </a:p>
          <a:p>
            <a:pPr lvl="0">
              <a:buFont typeface="Symbol" panose="05050102010706020507" pitchFamily="18" charset="2"/>
              <a:buChar char="Þ"/>
            </a:pPr>
            <a:r>
              <a:rPr lang="de-DE" sz="1400" dirty="0"/>
              <a:t>Dem Jugendlichen stehen insgesamt 1.649,-€ zum Leben zur Verfügung.</a:t>
            </a:r>
          </a:p>
          <a:p>
            <a:endParaRPr lang="de-DE" dirty="0"/>
          </a:p>
        </p:txBody>
      </p:sp>
      <p:sp>
        <p:nvSpPr>
          <p:cNvPr id="4" name="Fußzeilenplatzhalter 3">
            <a:extLst>
              <a:ext uri="{FF2B5EF4-FFF2-40B4-BE49-F238E27FC236}">
                <a16:creationId xmlns:a16="http://schemas.microsoft.com/office/drawing/2014/main" id="{807876E3-4692-4E31-9920-1F67FEEC52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E31E830-FA18-4D68-9EB6-99AD21EC1965}"/>
              </a:ext>
            </a:extLst>
          </p:cNvPr>
          <p:cNvSpPr>
            <a:spLocks noGrp="1"/>
          </p:cNvSpPr>
          <p:nvPr>
            <p:ph type="sldNum" sz="quarter" idx="11"/>
          </p:nvPr>
        </p:nvSpPr>
        <p:spPr/>
        <p:txBody>
          <a:bodyPr/>
          <a:lstStyle/>
          <a:p>
            <a:fld id="{DC8927E2-E660-4982-9BE3-86DA6CF8CDF7}" type="slidenum">
              <a:rPr lang="de-DE" altLang="de-DE" smtClean="0"/>
              <a:pPr/>
              <a:t>5</a:t>
            </a:fld>
            <a:endParaRPr lang="de-DE" altLang="de-DE"/>
          </a:p>
        </p:txBody>
      </p:sp>
      <p:sp>
        <p:nvSpPr>
          <p:cNvPr id="6" name="Datumsplatzhalter 5">
            <a:extLst>
              <a:ext uri="{FF2B5EF4-FFF2-40B4-BE49-F238E27FC236}">
                <a16:creationId xmlns:a16="http://schemas.microsoft.com/office/drawing/2014/main" id="{72783D6C-CF13-4A11-A521-720FFD2E7908}"/>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325947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3-köpfige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63575" y="1166019"/>
            <a:ext cx="8229600" cy="4525962"/>
          </a:xfrm>
        </p:spPr>
        <p:txBody>
          <a:bodyPr/>
          <a:lstStyle/>
          <a:p>
            <a:pPr marL="88900" indent="0">
              <a:buNone/>
            </a:pPr>
            <a:r>
              <a:rPr lang="de-DE" sz="1050" dirty="0">
                <a:solidFill>
                  <a:schemeClr val="tx1"/>
                </a:solidFill>
              </a:rPr>
              <a:t>Beispiel: 3-köpfige Familie aus Marburg, 1 Kind, 7 Jahre alt, ein Elternteil als Pflegehilfskraft tätig.</a:t>
            </a:r>
          </a:p>
          <a:p>
            <a:pPr marL="88900" indent="0">
              <a:buNone/>
            </a:pPr>
            <a:r>
              <a:rPr lang="de-DE" sz="1050" dirty="0">
                <a:solidFill>
                  <a:schemeClr val="tx1"/>
                </a:solidFill>
              </a:rPr>
              <a:t>Einkommen Pflegehilfskraft:  		Brutto: 2.418,60 €</a:t>
            </a:r>
          </a:p>
          <a:p>
            <a:pPr marL="88900" indent="0">
              <a:buNone/>
            </a:pPr>
            <a:r>
              <a:rPr lang="de-DE" sz="1050" dirty="0">
                <a:solidFill>
                  <a:schemeClr val="tx1"/>
                </a:solidFill>
              </a:rPr>
              <a:t>				  Netto: 1.928,11 €</a:t>
            </a:r>
          </a:p>
          <a:p>
            <a:pPr marL="88900" indent="0">
              <a:buNone/>
            </a:pPr>
            <a:r>
              <a:rPr lang="de-DE" sz="1050" u="sng" dirty="0">
                <a:solidFill>
                  <a:schemeClr val="tx1"/>
                </a:solidFill>
              </a:rPr>
              <a:t>Bedarf nach Bürgergeld: </a:t>
            </a:r>
          </a:p>
          <a:p>
            <a:pPr marL="88900" indent="0">
              <a:buNone/>
            </a:pPr>
            <a:r>
              <a:rPr lang="de-DE" sz="1050" dirty="0"/>
              <a:t>Regelbedarf: 		1.402,-€ </a:t>
            </a:r>
          </a:p>
          <a:p>
            <a:pPr marL="88900" indent="0">
              <a:buNone/>
            </a:pPr>
            <a:r>
              <a:rPr lang="de-DE" sz="1050" dirty="0"/>
              <a:t>Kaltmiete: 			   600,-€</a:t>
            </a:r>
          </a:p>
          <a:p>
            <a:pPr marL="88900" indent="0">
              <a:buNone/>
            </a:pPr>
            <a:r>
              <a:rPr lang="de-DE" sz="1050" dirty="0"/>
              <a:t>Nebenkosten: 		   230,-€ </a:t>
            </a:r>
          </a:p>
          <a:p>
            <a:pPr marL="88900" indent="0">
              <a:buNone/>
            </a:pPr>
            <a:r>
              <a:rPr lang="de-DE" sz="1050" u="sng" dirty="0"/>
              <a:t>Heizkosten:     		   170,-€ </a:t>
            </a:r>
          </a:p>
          <a:p>
            <a:pPr marL="88900" indent="0">
              <a:buNone/>
            </a:pPr>
            <a:r>
              <a:rPr lang="de-DE" sz="1050" u="sng" dirty="0"/>
              <a:t>Bedarf nach Bürgergeld     		2.402,-€ zzgl. 20,-€ Sofortzuschlag =&gt; 2.422,-€</a:t>
            </a:r>
          </a:p>
          <a:p>
            <a:pPr marL="88900" indent="0">
              <a:buNone/>
            </a:pPr>
            <a:endParaRPr lang="de-DE" sz="1050" u="sng" dirty="0">
              <a:solidFill>
                <a:schemeClr val="tx1"/>
              </a:solidFill>
            </a:endParaRPr>
          </a:p>
          <a:p>
            <a:pPr marL="88900" lvl="0" indent="0">
              <a:buNone/>
            </a:pPr>
            <a:r>
              <a:rPr lang="de-DE" sz="1050" u="sng" dirty="0">
                <a:solidFill>
                  <a:schemeClr val="tx1"/>
                </a:solidFill>
              </a:rPr>
              <a:t>Zur Verfügung stehendes Haushaltseinkommen bei Erwerbstätigkeit und Inanspruchnahme vorrangiger Transferleistungen: </a:t>
            </a:r>
          </a:p>
          <a:p>
            <a:pPr marL="88900" indent="0">
              <a:buNone/>
            </a:pPr>
            <a:r>
              <a:rPr lang="de-DE" sz="1050" dirty="0">
                <a:solidFill>
                  <a:schemeClr val="tx1"/>
                </a:solidFill>
              </a:rPr>
              <a:t>Netto-Erwerbseinkommen:                  	                1.928,11 €</a:t>
            </a:r>
          </a:p>
          <a:p>
            <a:pPr marL="88900" indent="0">
              <a:buNone/>
            </a:pPr>
            <a:r>
              <a:rPr lang="de-DE" sz="1050" dirty="0">
                <a:solidFill>
                  <a:schemeClr val="tx1"/>
                </a:solidFill>
              </a:rPr>
              <a:t>Kindergeld:                                                                       250,00 € </a:t>
            </a:r>
          </a:p>
          <a:p>
            <a:pPr marL="88900" indent="0">
              <a:buNone/>
            </a:pPr>
            <a:r>
              <a:rPr lang="de-DE" sz="1050" dirty="0">
                <a:solidFill>
                  <a:schemeClr val="tx1"/>
                </a:solidFill>
              </a:rPr>
              <a:t>Wohngeld: 			                   448,00 €</a:t>
            </a:r>
          </a:p>
          <a:p>
            <a:pPr marL="88900" indent="0">
              <a:buNone/>
            </a:pPr>
            <a:r>
              <a:rPr lang="de-DE" sz="1050" u="sng" dirty="0">
                <a:solidFill>
                  <a:schemeClr val="tx1"/>
                </a:solidFill>
              </a:rPr>
              <a:t>Kinderzuschlag: 		                   292,00 €</a:t>
            </a:r>
          </a:p>
          <a:p>
            <a:pPr marL="88900" indent="0">
              <a:buNone/>
            </a:pPr>
            <a:r>
              <a:rPr lang="de-DE" sz="1050" u="sng" dirty="0">
                <a:solidFill>
                  <a:schemeClr val="tx1"/>
                </a:solidFill>
              </a:rPr>
              <a:t>Zur Verfügung stehendes Haushaltseinkommen:      2.918,11 €  </a:t>
            </a:r>
            <a:r>
              <a:rPr lang="de-DE" sz="1050" u="sng" dirty="0">
                <a:solidFill>
                  <a:schemeClr val="tx1"/>
                </a:solidFill>
                <a:highlight>
                  <a:srgbClr val="FFFF00"/>
                </a:highlight>
              </a:rPr>
              <a:t>( = 496,11 € mehr </a:t>
            </a:r>
            <a:r>
              <a:rPr lang="de-DE" sz="1050" u="sng" dirty="0" err="1">
                <a:solidFill>
                  <a:schemeClr val="tx1"/>
                </a:solidFill>
                <a:highlight>
                  <a:srgbClr val="FFFF00"/>
                </a:highlight>
              </a:rPr>
              <a:t>ggü</a:t>
            </a:r>
            <a:r>
              <a:rPr lang="de-DE" sz="1050" u="sng" dirty="0">
                <a:solidFill>
                  <a:schemeClr val="tx1"/>
                </a:solidFill>
                <a:highlight>
                  <a:srgbClr val="FFFF00"/>
                </a:highlight>
              </a:rPr>
              <a:t>. Bürgergeld).   </a:t>
            </a:r>
          </a:p>
          <a:p>
            <a:pPr marL="88900" indent="0">
              <a:buNone/>
            </a:pPr>
            <a:endParaRPr lang="de-DE" sz="1050" u="sng" dirty="0">
              <a:solidFill>
                <a:schemeClr val="tx1"/>
              </a:solidFill>
            </a:endParaRPr>
          </a:p>
          <a:p>
            <a:pPr marL="88900" indent="0">
              <a:buNone/>
            </a:pPr>
            <a:r>
              <a:rPr lang="de-DE" sz="1050" u="sng" dirty="0">
                <a:solidFill>
                  <a:schemeClr val="tx1"/>
                </a:solidFill>
              </a:rPr>
              <a:t>Zusätzliche Vergünstigungen / Leistungen (auch bei Bezug von Wohngeld / Kinderzuschlag):</a:t>
            </a:r>
          </a:p>
          <a:p>
            <a:pPr>
              <a:buFont typeface="Wingdings" panose="05000000000000000000" pitchFamily="2" charset="2"/>
              <a:buChar char="Ø"/>
            </a:pPr>
            <a:r>
              <a:rPr lang="de-DE" sz="1050" dirty="0">
                <a:solidFill>
                  <a:schemeClr val="tx1"/>
                </a:solidFill>
              </a:rPr>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solidFill>
                  <a:schemeClr val="tx1"/>
                </a:solidFill>
              </a:rPr>
              <a:t>HessenpassMobil</a:t>
            </a:r>
            <a:r>
              <a:rPr lang="de-DE" sz="1050" dirty="0">
                <a:solidFill>
                  <a:schemeClr val="tx1"/>
                </a:solidFill>
              </a:rPr>
              <a:t> (vergünstigtes Deutschlandticket) für 25,-€ bei Vorlage des Marburger Teilhabepasses</a:t>
            </a:r>
          </a:p>
          <a:p>
            <a:pPr marL="1395413" lvl="3" indent="0">
              <a:buNone/>
            </a:pPr>
            <a:r>
              <a:rPr lang="de-DE" dirty="0">
                <a:solidFill>
                  <a:schemeClr val="tx1"/>
                </a:solidFill>
                <a:hlinkClick r:id="rId2">
                  <a:extLst>
                    <a:ext uri="{A12FA001-AC4F-418D-AE19-62706E023703}">
                      <ahyp:hlinkClr xmlns:ahyp="http://schemas.microsoft.com/office/drawing/2018/hyperlinkcolor" val="tx"/>
                    </a:ext>
                  </a:extLst>
                </a:hlinkClick>
              </a:rPr>
              <a:t>https://www.biallo.de/vergleiche/soziales/wohngeld/nc/#</a:t>
            </a:r>
            <a:endParaRPr lang="de-DE" dirty="0">
              <a:solidFill>
                <a:schemeClr val="tx1"/>
              </a:solidFill>
            </a:endParaRPr>
          </a:p>
          <a:p>
            <a:pPr marL="1395413" lvl="3" indent="0">
              <a:buNone/>
            </a:pPr>
            <a:r>
              <a:rPr lang="de-DE" u="sng" dirty="0">
                <a:solidFill>
                  <a:schemeClr val="tx1"/>
                </a:solidFill>
                <a:hlinkClick r:id="rId3">
                  <a:extLst>
                    <a:ext uri="{A12FA001-AC4F-418D-AE19-62706E023703}">
                      <ahyp:hlinkClr xmlns:ahyp="http://schemas.microsoft.com/office/drawing/2018/hyperlinkcolor" val="tx"/>
                    </a:ext>
                  </a:extLst>
                </a:hlinkClick>
              </a:rPr>
              <a:t>https://www.smart-rechner.de/kinderzuschlag/rechner.php</a:t>
            </a:r>
            <a:endParaRPr lang="de-DE" dirty="0">
              <a:solidFill>
                <a:schemeClr val="tx1"/>
              </a:solidFill>
            </a:endParaRPr>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dirty="0"/>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50</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267188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4-köpfige Familie aus Münchhausen</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51</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Münchhausen,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530,-€</a:t>
            </a:r>
          </a:p>
          <a:p>
            <a:pPr marL="88900" indent="0">
              <a:buNone/>
            </a:pPr>
            <a:r>
              <a:rPr lang="de-DE" sz="1050" dirty="0"/>
              <a:t>Nebenkosten: 		   200,-€ </a:t>
            </a:r>
          </a:p>
          <a:p>
            <a:pPr marL="88900" indent="0">
              <a:buNone/>
            </a:pPr>
            <a:r>
              <a:rPr lang="de-DE" sz="1050" u="sng" dirty="0"/>
              <a:t>Heizkosten:     		   250,-€ </a:t>
            </a:r>
          </a:p>
          <a:p>
            <a:pPr marL="88900" indent="0">
              <a:buNone/>
            </a:pPr>
            <a:r>
              <a:rPr lang="de-DE" sz="1050" u="sng" dirty="0"/>
              <a:t>Bedarf nach Bürgergeld     		2.739,-€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2.239,-€</a:t>
            </a:r>
          </a:p>
          <a:p>
            <a:pPr marL="88900" indent="0">
              <a:buNone/>
            </a:pPr>
            <a:r>
              <a:rPr lang="de-DE" sz="1050" u="sng" dirty="0"/>
              <a:t>Die Familie bekommt pro Kind 20,-€ Sofortzuschlag:                                        40,-€  </a:t>
            </a:r>
          </a:p>
          <a:p>
            <a:pPr marL="88900" indent="0">
              <a:buNone/>
            </a:pPr>
            <a:r>
              <a:rPr lang="de-DE" sz="1050" u="sng" dirty="0"/>
              <a:t>Der Familie steht zum Leben (incl. Miete) zur Verfügung:                            2.779,-€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33916290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Münchhausen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Münchhausen,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530,-€</a:t>
            </a:r>
          </a:p>
          <a:p>
            <a:pPr marL="88900" lvl="0" indent="0">
              <a:buNone/>
            </a:pPr>
            <a:r>
              <a:rPr lang="de-DE" sz="1050" dirty="0"/>
              <a:t>Nebenkosten: 		   200,-€ </a:t>
            </a:r>
          </a:p>
          <a:p>
            <a:pPr marL="88900" lvl="0" indent="0">
              <a:buNone/>
            </a:pPr>
            <a:r>
              <a:rPr lang="de-DE" sz="1050" u="sng" dirty="0"/>
              <a:t>Heizkosten:     		   250,-€ </a:t>
            </a:r>
          </a:p>
          <a:p>
            <a:pPr marL="88900" lvl="0" indent="0">
              <a:buNone/>
            </a:pPr>
            <a:r>
              <a:rPr lang="de-DE" sz="1050" u="sng" dirty="0"/>
              <a:t>Bedarf nach Bürgergeld:	     	2.739,-€ zzgl. 40,-€ Sofortzuschlag =&gt; 2. 779,-€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517,00 €</a:t>
            </a:r>
          </a:p>
          <a:p>
            <a:pPr marL="88900" indent="0">
              <a:buNone/>
            </a:pPr>
            <a:r>
              <a:rPr lang="de-DE" sz="1050" u="sng" dirty="0"/>
              <a:t>Kinderzuschlag: 		                   584,00 €</a:t>
            </a:r>
          </a:p>
          <a:p>
            <a:pPr marL="88900" indent="0">
              <a:buNone/>
            </a:pPr>
            <a:r>
              <a:rPr lang="de-DE" sz="1050" u="sng" dirty="0"/>
              <a:t>Zur Verfügung stehendes Haushaltseinkommen:     3.529,11 €  </a:t>
            </a:r>
            <a:r>
              <a:rPr lang="de-DE" sz="1050" u="sng" dirty="0">
                <a:highlight>
                  <a:srgbClr val="FFFF00"/>
                </a:highlight>
              </a:rPr>
              <a:t>( = 750,11 € mehr Haushaltseinkommen </a:t>
            </a:r>
            <a:r>
              <a:rPr lang="de-DE" sz="1050" u="sng" dirty="0" err="1">
                <a:highlight>
                  <a:srgbClr val="FFFF00"/>
                </a:highlight>
              </a:rPr>
              <a:t>ggü</a:t>
            </a:r>
            <a:r>
              <a:rPr lang="de-DE" sz="1050" u="sng" dirty="0">
                <a:highlight>
                  <a:srgbClr val="FFFF00"/>
                </a:highlight>
              </a:rPr>
              <a:t>. Bürgergeld)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52</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347937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p:txBody>
          <a:bodyPr/>
          <a:lstStyle/>
          <a:p>
            <a:r>
              <a:rPr lang="de-DE" sz="2000" u="sng" dirty="0"/>
              <a:t>Beispiel – Bürgergeldhöhe 2024 – 4-köpfige Familie aus </a:t>
            </a:r>
            <a:r>
              <a:rPr lang="de-DE" sz="2000" u="sng" dirty="0" err="1"/>
              <a:t>Ebsdorfergrund</a:t>
            </a:r>
            <a:r>
              <a:rPr lang="de-DE" sz="2000" u="sng" dirty="0"/>
              <a:t>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53</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a:t>
            </a:r>
            <a:r>
              <a:rPr lang="de-DE" sz="1050" dirty="0" err="1"/>
              <a:t>Ebsdorfergrund</a:t>
            </a:r>
            <a:r>
              <a:rPr lang="de-DE" sz="1050" dirty="0"/>
              <a:t>,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650,-€</a:t>
            </a:r>
          </a:p>
          <a:p>
            <a:pPr marL="88900" indent="0">
              <a:buNone/>
            </a:pPr>
            <a:r>
              <a:rPr lang="de-DE" sz="1050" dirty="0"/>
              <a:t>Nebenkosten: 		   170,-€ </a:t>
            </a:r>
          </a:p>
          <a:p>
            <a:pPr marL="88900" indent="0">
              <a:buNone/>
            </a:pPr>
            <a:r>
              <a:rPr lang="de-DE" sz="1050" u="sng" dirty="0"/>
              <a:t>Heizkosten:     		   250,-€ </a:t>
            </a:r>
          </a:p>
          <a:p>
            <a:pPr marL="88900" indent="0">
              <a:buNone/>
            </a:pPr>
            <a:r>
              <a:rPr lang="de-DE" sz="1050" u="sng" dirty="0"/>
              <a:t>Bedarf nach Bürgergeld     		2.829,-€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2.329,-€</a:t>
            </a:r>
          </a:p>
          <a:p>
            <a:pPr marL="88900" indent="0">
              <a:buNone/>
            </a:pPr>
            <a:r>
              <a:rPr lang="de-DE" sz="1050" u="sng" dirty="0"/>
              <a:t>Die Familie bekommt pro Kind 20,-€ Sofortzuschlag:                                        40,-€  </a:t>
            </a:r>
          </a:p>
          <a:p>
            <a:pPr marL="88900" indent="0">
              <a:buNone/>
            </a:pPr>
            <a:r>
              <a:rPr lang="de-DE" sz="1050" u="sng" dirty="0"/>
              <a:t>Der Familie steht zum Leben (incl. Miete) zur Verfügung:                            2.869,-€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099684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a:t>
            </a:r>
            <a:r>
              <a:rPr lang="de-DE" sz="1600" u="sng" dirty="0" err="1"/>
              <a:t>Ebsdorfergrund</a:t>
            </a:r>
            <a:endParaRPr lang="de-DE" sz="1600" u="sng" dirty="0"/>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a:t>
            </a:r>
            <a:r>
              <a:rPr lang="de-DE" sz="1050" dirty="0" err="1"/>
              <a:t>Ebsdorfergrund</a:t>
            </a:r>
            <a:r>
              <a:rPr lang="de-DE" sz="1050" dirty="0"/>
              <a:t>,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650,-€</a:t>
            </a:r>
          </a:p>
          <a:p>
            <a:pPr marL="88900" lvl="0" indent="0">
              <a:buNone/>
            </a:pPr>
            <a:r>
              <a:rPr lang="de-DE" sz="1050" dirty="0"/>
              <a:t>Nebenkosten: 		   170,-€ </a:t>
            </a:r>
          </a:p>
          <a:p>
            <a:pPr marL="88900" lvl="0" indent="0">
              <a:buNone/>
            </a:pPr>
            <a:r>
              <a:rPr lang="de-DE" sz="1050" u="sng" dirty="0"/>
              <a:t>Heizkosten:     		   250,-€ </a:t>
            </a:r>
          </a:p>
          <a:p>
            <a:pPr marL="88900" lvl="0" indent="0">
              <a:buNone/>
            </a:pPr>
            <a:r>
              <a:rPr lang="de-DE" sz="1050" u="sng" dirty="0"/>
              <a:t>Bedarf nach Bürgergeld:	     	2. 829,-€ zzgl. 40,-€ Sofortzuschlag =&gt; 2.869,-€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517,00 €</a:t>
            </a:r>
          </a:p>
          <a:p>
            <a:pPr marL="88900" indent="0">
              <a:buNone/>
            </a:pPr>
            <a:r>
              <a:rPr lang="de-DE" sz="1050" u="sng" dirty="0"/>
              <a:t>Kinderzuschlag: 		                   584,00 €</a:t>
            </a:r>
          </a:p>
          <a:p>
            <a:pPr marL="88900" indent="0">
              <a:buNone/>
            </a:pPr>
            <a:r>
              <a:rPr lang="de-DE" sz="1050" u="sng" dirty="0"/>
              <a:t>Zur Verfügung stehendes Haushaltseinkommen:     3.529,11 €  </a:t>
            </a:r>
            <a:r>
              <a:rPr lang="de-DE" sz="1050" u="sng" dirty="0">
                <a:highlight>
                  <a:srgbClr val="FFFF00"/>
                </a:highlight>
              </a:rPr>
              <a:t>( = 660,11 €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54</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4204346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4-köpfige Familie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55</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4-köpfige Familie aus Marburg, 2 Kinder, 5 und 7 Jahre alt.</a:t>
            </a:r>
          </a:p>
          <a:p>
            <a:pPr marL="88900" indent="0">
              <a:buNone/>
            </a:pPr>
            <a:endParaRPr lang="de-DE" sz="1050" dirty="0"/>
          </a:p>
          <a:p>
            <a:pPr marL="88900" indent="0">
              <a:buNone/>
            </a:pPr>
            <a:r>
              <a:rPr lang="de-DE" sz="1050" dirty="0"/>
              <a:t>Regelbedarf: 		1.759,-€ </a:t>
            </a:r>
          </a:p>
          <a:p>
            <a:pPr marL="88900" indent="0">
              <a:buNone/>
            </a:pPr>
            <a:r>
              <a:rPr lang="de-DE" sz="1050" dirty="0"/>
              <a:t>Kaltmiete: 			   750,-€</a:t>
            </a:r>
          </a:p>
          <a:p>
            <a:pPr marL="88900" indent="0">
              <a:buNone/>
            </a:pPr>
            <a:r>
              <a:rPr lang="de-DE" sz="1050" dirty="0"/>
              <a:t>Nebenkosten: 		   220,-€ </a:t>
            </a:r>
          </a:p>
          <a:p>
            <a:pPr marL="88900" indent="0">
              <a:buNone/>
            </a:pPr>
            <a:r>
              <a:rPr lang="de-DE" sz="1050" u="sng" dirty="0"/>
              <a:t>Heizkosten:     		   250,-€ </a:t>
            </a:r>
          </a:p>
          <a:p>
            <a:pPr marL="88900" indent="0">
              <a:buNone/>
            </a:pPr>
            <a:r>
              <a:rPr lang="de-DE" sz="1050" u="sng" dirty="0"/>
              <a:t>Bedarf nach Bürgergeld     		2.979,-€</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2.479,-€</a:t>
            </a:r>
          </a:p>
          <a:p>
            <a:pPr marL="88900" indent="0">
              <a:buNone/>
            </a:pPr>
            <a:r>
              <a:rPr lang="de-DE" sz="1050" u="sng" dirty="0"/>
              <a:t>Die Familie bekommt pro Kind 20,-€ Sofortzuschlag:                                        40,-€  </a:t>
            </a:r>
          </a:p>
          <a:p>
            <a:pPr marL="88900" indent="0">
              <a:buNone/>
            </a:pPr>
            <a:r>
              <a:rPr lang="de-DE" sz="1050" u="sng" dirty="0"/>
              <a:t>Der Familie steht zum Leben (incl. Miete) zur Verfügung:                            3.019,-€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6233502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4-köpfige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4-köpfige Familie aus Marburg, 2 Kinder, 5 und 7 Jahre alt, ein Elternteil als Pflegehilfskraft tätig.</a:t>
            </a:r>
          </a:p>
          <a:p>
            <a:pPr marL="88900" indent="0">
              <a:buNone/>
            </a:pPr>
            <a:r>
              <a:rPr lang="de-DE" sz="1050" dirty="0"/>
              <a:t>Einkommen Pflegehilfskraft Mann:  		Brutto: 2.418,60 €</a:t>
            </a:r>
          </a:p>
          <a:p>
            <a:pPr marL="88900" indent="0">
              <a:buNone/>
            </a:pPr>
            <a:r>
              <a:rPr lang="de-DE" sz="1050" dirty="0"/>
              <a:t>				  Netto: 1.928,11 €</a:t>
            </a:r>
          </a:p>
          <a:p>
            <a:pPr marL="88900" indent="0">
              <a:buNone/>
            </a:pPr>
            <a:r>
              <a:rPr lang="de-DE" sz="1050" u="sng" dirty="0"/>
              <a:t>Bedarf nach Bürgergeld: </a:t>
            </a:r>
          </a:p>
          <a:p>
            <a:pPr marL="88900" lvl="0" indent="0">
              <a:buNone/>
            </a:pPr>
            <a:r>
              <a:rPr lang="de-DE" sz="1050" dirty="0"/>
              <a:t>Regelbedarf: 		1.759,-€ </a:t>
            </a:r>
          </a:p>
          <a:p>
            <a:pPr marL="88900" lvl="0" indent="0">
              <a:buNone/>
            </a:pPr>
            <a:r>
              <a:rPr lang="de-DE" sz="1050" dirty="0"/>
              <a:t>Kaltmiete: 			   750,-€</a:t>
            </a:r>
          </a:p>
          <a:p>
            <a:pPr marL="88900" lvl="0" indent="0">
              <a:buNone/>
            </a:pPr>
            <a:r>
              <a:rPr lang="de-DE" sz="1050" dirty="0"/>
              <a:t>Nebenkosten: 		   220,-€ </a:t>
            </a:r>
          </a:p>
          <a:p>
            <a:pPr marL="88900" lvl="0" indent="0">
              <a:buNone/>
            </a:pPr>
            <a:r>
              <a:rPr lang="de-DE" sz="1050" u="sng" dirty="0"/>
              <a:t>Heizkosten:     		   250,-€ </a:t>
            </a:r>
          </a:p>
          <a:p>
            <a:pPr marL="88900" lvl="0" indent="0">
              <a:buNone/>
            </a:pPr>
            <a:r>
              <a:rPr lang="de-DE" sz="1050" u="sng" dirty="0"/>
              <a:t>Bedarf nach Bürgergeld:	     	2.979,-€ zzgl. 40,-€ Sofortzuschlag =&gt; 3.019,-€</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500,00 € </a:t>
            </a:r>
          </a:p>
          <a:p>
            <a:pPr marL="88900" indent="0">
              <a:buNone/>
            </a:pPr>
            <a:r>
              <a:rPr lang="de-DE" sz="1050" dirty="0"/>
              <a:t>Wohngeld: 			                   751,00 €</a:t>
            </a:r>
          </a:p>
          <a:p>
            <a:pPr marL="88900" indent="0">
              <a:buNone/>
            </a:pPr>
            <a:r>
              <a:rPr lang="de-DE" sz="1050" u="sng" dirty="0"/>
              <a:t>Kinderzuschlag: 		                   584,00 €</a:t>
            </a:r>
          </a:p>
          <a:p>
            <a:pPr marL="88900" indent="0">
              <a:buNone/>
            </a:pPr>
            <a:r>
              <a:rPr lang="de-DE" sz="1050" u="sng" dirty="0"/>
              <a:t>Zur Verfügung stehendes Haushaltseinkommen:     3.763,11 €  </a:t>
            </a:r>
            <a:r>
              <a:rPr lang="de-DE" sz="1050" u="sng" dirty="0">
                <a:highlight>
                  <a:srgbClr val="FFFF00"/>
                </a:highlight>
              </a:rPr>
              <a:t>( = 744,11 €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56</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7093627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Biedenkopf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57</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Biedenkopf,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600,-€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3.192,-€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2.442,-€</a:t>
            </a:r>
          </a:p>
          <a:p>
            <a:pPr marL="88900" indent="0">
              <a:buNone/>
            </a:pPr>
            <a:r>
              <a:rPr lang="de-DE" sz="1050" u="sng" dirty="0"/>
              <a:t>Die Familie bekommt pro Kind 20,-€ Sofortzuschlag:                                        60,-€  </a:t>
            </a:r>
          </a:p>
          <a:p>
            <a:pPr marL="88900" indent="0">
              <a:buNone/>
            </a:pPr>
            <a:r>
              <a:rPr lang="de-DE" sz="1050" u="sng" dirty="0"/>
              <a:t>Der Familie steht zum Leben (incl. Miete) zur Verfügung:                            3.252,-€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37256417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Biedenkopf</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Biedenkopf,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600,-€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3.192,-€ zzgl. 60,-€ Sofortzuschlag =&gt; 3.252,-€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666,00 €</a:t>
            </a:r>
          </a:p>
          <a:p>
            <a:pPr marL="88900" indent="0">
              <a:buNone/>
            </a:pPr>
            <a:r>
              <a:rPr lang="de-DE" sz="1050" u="sng" dirty="0"/>
              <a:t>Kinderzuschlag: 		                   876,00 €</a:t>
            </a:r>
          </a:p>
          <a:p>
            <a:pPr marL="88900" indent="0">
              <a:buNone/>
            </a:pPr>
            <a:r>
              <a:rPr lang="de-DE" sz="1050" u="sng" dirty="0"/>
              <a:t>Zur Verfügung stehendes Haushaltseinkommen:     4.220,11 €  </a:t>
            </a:r>
            <a:r>
              <a:rPr lang="de-DE" sz="1050" u="sng" dirty="0">
                <a:highlight>
                  <a:srgbClr val="FFFF00"/>
                </a:highlight>
              </a:rPr>
              <a:t>( = 968,11 €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58</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151890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Fronhausen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59</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Fronhausen,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720,-€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3.312,-€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2.562,-€</a:t>
            </a:r>
          </a:p>
          <a:p>
            <a:pPr marL="88900" indent="0">
              <a:buNone/>
            </a:pPr>
            <a:r>
              <a:rPr lang="de-DE" sz="1050" u="sng" dirty="0"/>
              <a:t>Die Familie bekommt pro Kind 20,-€ Sofortzuschlag:                                        60,-€  </a:t>
            </a:r>
          </a:p>
          <a:p>
            <a:pPr marL="88900" indent="0">
              <a:buNone/>
            </a:pPr>
            <a:r>
              <a:rPr lang="de-DE" sz="1050" u="sng" dirty="0"/>
              <a:t>Der Familie steht zum Leben (incl. Miete) zur Verfügung:                            3.372,-€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08688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E15F0A-80E1-45A0-9C64-94D08AFA7513}"/>
              </a:ext>
            </a:extLst>
          </p:cNvPr>
          <p:cNvSpPr>
            <a:spLocks noGrp="1"/>
          </p:cNvSpPr>
          <p:nvPr>
            <p:ph type="title"/>
          </p:nvPr>
        </p:nvSpPr>
        <p:spPr/>
        <p:txBody>
          <a:bodyPr/>
          <a:lstStyle/>
          <a:p>
            <a:r>
              <a:rPr lang="de-DE" sz="1800" u="sng" dirty="0"/>
              <a:t>Beispiel: Freibetrag bei Azubis U25 ab dem 01.01.25</a:t>
            </a:r>
            <a:br>
              <a:rPr lang="de-DE" sz="1800" u="sng" dirty="0"/>
            </a:br>
            <a:endParaRPr lang="de-DE" sz="1800" dirty="0"/>
          </a:p>
        </p:txBody>
      </p:sp>
      <p:sp>
        <p:nvSpPr>
          <p:cNvPr id="3" name="Inhaltsplatzhalter 2">
            <a:extLst>
              <a:ext uri="{FF2B5EF4-FFF2-40B4-BE49-F238E27FC236}">
                <a16:creationId xmlns:a16="http://schemas.microsoft.com/office/drawing/2014/main" id="{F8B15E88-87EE-4B48-9B00-D36E87293B3E}"/>
              </a:ext>
            </a:extLst>
          </p:cNvPr>
          <p:cNvSpPr>
            <a:spLocks noGrp="1"/>
          </p:cNvSpPr>
          <p:nvPr>
            <p:ph idx="1"/>
          </p:nvPr>
        </p:nvSpPr>
        <p:spPr/>
        <p:txBody>
          <a:bodyPr/>
          <a:lstStyle/>
          <a:p>
            <a:pPr lvl="0"/>
            <a:r>
              <a:rPr lang="de-DE" sz="1000" b="0" dirty="0"/>
              <a:t>Azubis mit Ausbildungsvergütung: Zusätzlich zum erhöhten Grundfreibetrag (01.01.24 – 31.12.24: 538,-€, seit dem 01.01.2025: 556,-€) erhalten Azubis den normalen Erwerbstätigenfreibetrag auf ihre Ausbildungsvergütung (abzusetzen vom Brutto der Ausbildungsvergütung auf den Betrag, der 520,-€ übersteigt)</a:t>
            </a:r>
          </a:p>
          <a:p>
            <a:pPr lvl="0"/>
            <a:endParaRPr lang="de-DE" sz="1000" b="0" dirty="0"/>
          </a:p>
          <a:p>
            <a:pPr lvl="0"/>
            <a:r>
              <a:rPr lang="de-DE" sz="1000" b="0" u="sng" dirty="0"/>
              <a:t>Beispiel</a:t>
            </a:r>
            <a:r>
              <a:rPr lang="de-DE" sz="1000" b="0" dirty="0"/>
              <a:t>: Jugendlicher unter 25 Jahren in dualer Ausbildung mit Ausbildungsvergütung von 800,-€ netto, 950,-€ brutto, in eigener Wohnung / WG mit einer Warmmiete von 437,-€. Er bezieht 255,-€ Kindergeld. </a:t>
            </a:r>
          </a:p>
          <a:p>
            <a:pPr lvl="0"/>
            <a:endParaRPr lang="de-DE" sz="1000" b="0" dirty="0"/>
          </a:p>
          <a:p>
            <a:pPr marL="88900" lvl="0" indent="0">
              <a:buNone/>
            </a:pPr>
            <a:r>
              <a:rPr lang="de-DE" sz="1000" b="0" dirty="0"/>
              <a:t>Ausbildungsvergütung: 950 Euro (brutto), 800 Euro (netto) </a:t>
            </a:r>
          </a:p>
          <a:p>
            <a:pPr marL="88900" lvl="0" indent="0">
              <a:buNone/>
            </a:pPr>
            <a:r>
              <a:rPr lang="de-DE" sz="1000" b="0" dirty="0"/>
              <a:t>Grundabsetzungsbetrag: seit dem 01.01.2025 beträgt er 556,-€. </a:t>
            </a:r>
          </a:p>
          <a:p>
            <a:pPr marL="88900" lvl="0" indent="0">
              <a:buNone/>
            </a:pPr>
            <a:r>
              <a:rPr lang="de-DE" sz="1000" b="0" dirty="0"/>
              <a:t>Erwerbstätigenfreibetrag: 30% des Einkommensteils, der im Korridor zwischen 520 und 950 Euro liegt =&gt; 30% von 430 Euro (950,-€ brutto – 520,-€ = 430 €) = 129 Euro </a:t>
            </a:r>
          </a:p>
          <a:p>
            <a:pPr marL="88900" lvl="0" indent="0">
              <a:buNone/>
            </a:pPr>
            <a:r>
              <a:rPr lang="de-DE" sz="1000" b="0" dirty="0"/>
              <a:t>Auf das Bürgergeld anzurechnendes Erwerbseinkommen: 800 Euro (Nettoeinkommen) - 556 Euro – 129 Euro = 115 Euro </a:t>
            </a:r>
          </a:p>
          <a:p>
            <a:pPr marL="88900" lvl="0" indent="0">
              <a:buNone/>
            </a:pPr>
            <a:endParaRPr lang="de-DE" sz="1000" b="0" dirty="0"/>
          </a:p>
          <a:p>
            <a:pPr marL="88900" lvl="0" indent="0">
              <a:buNone/>
            </a:pPr>
            <a:r>
              <a:rPr lang="de-DE" sz="1000" b="0" dirty="0">
                <a:highlight>
                  <a:srgbClr val="FFFF00"/>
                </a:highlight>
              </a:rPr>
              <a:t>In 2025 gilt =&gt; Von der Ausbildungsvergütung in Höhe von 800,-€ netto, werden auf das Bürgergeld nur 115,-€ angerechnet. </a:t>
            </a:r>
          </a:p>
          <a:p>
            <a:pPr lvl="0">
              <a:buFont typeface="Symbol" panose="05050102010706020507" pitchFamily="18" charset="2"/>
              <a:buChar char="Þ"/>
            </a:pPr>
            <a:endParaRPr lang="de-DE" sz="1000" b="0" dirty="0"/>
          </a:p>
          <a:p>
            <a:pPr lvl="0">
              <a:buFont typeface="Symbol" panose="05050102010706020507" pitchFamily="18" charset="2"/>
              <a:buChar char="Þ"/>
            </a:pPr>
            <a:r>
              <a:rPr lang="de-DE" sz="1000" b="0" dirty="0"/>
              <a:t>Regelsatz 			563,-€</a:t>
            </a:r>
          </a:p>
          <a:p>
            <a:pPr lvl="0">
              <a:buFont typeface="Symbol" panose="05050102010706020507" pitchFamily="18" charset="2"/>
              <a:buChar char="Þ"/>
            </a:pPr>
            <a:r>
              <a:rPr lang="de-DE" sz="1000" b="0" dirty="0"/>
              <a:t>KDU         			437,-€</a:t>
            </a:r>
          </a:p>
          <a:p>
            <a:pPr lvl="0">
              <a:buFont typeface="Symbol" panose="05050102010706020507" pitchFamily="18" charset="2"/>
              <a:buChar char="Þ"/>
            </a:pPr>
            <a:r>
              <a:rPr lang="de-DE" sz="1000" b="0" dirty="0"/>
              <a:t>Bedarf    		                     =1.000,-€ Gesamtbedarf für Lebensunterhalt und Gesamtmiete</a:t>
            </a:r>
          </a:p>
          <a:p>
            <a:pPr lvl="0">
              <a:buFont typeface="Symbol" panose="05050102010706020507" pitchFamily="18" charset="2"/>
              <a:buChar char="Þ"/>
            </a:pPr>
            <a:r>
              <a:rPr lang="de-DE" sz="1000" b="0" dirty="0"/>
              <a:t>Abzüglich Kindergeld                                                         - 255,-€</a:t>
            </a:r>
          </a:p>
          <a:p>
            <a:pPr lvl="0">
              <a:buFont typeface="Symbol" panose="05050102010706020507" pitchFamily="18" charset="2"/>
              <a:buChar char="Þ"/>
            </a:pPr>
            <a:r>
              <a:rPr lang="de-DE" sz="1000" b="0" dirty="0"/>
              <a:t>Abzüglich Ausbildungsvergütung 	                         - 800,-€</a:t>
            </a:r>
          </a:p>
          <a:p>
            <a:pPr lvl="0">
              <a:buFont typeface="Symbol" panose="05050102010706020507" pitchFamily="18" charset="2"/>
              <a:buChar char="Þ"/>
            </a:pPr>
            <a:r>
              <a:rPr lang="de-DE" sz="1000" b="0" dirty="0"/>
              <a:t>Zuzüglich Grundfreibetrag 	                        + 556,-€ </a:t>
            </a:r>
          </a:p>
          <a:p>
            <a:pPr lvl="0">
              <a:buFont typeface="Symbol" panose="05050102010706020507" pitchFamily="18" charset="2"/>
              <a:buChar char="Þ"/>
            </a:pPr>
            <a:r>
              <a:rPr lang="de-DE" sz="1000" b="0" dirty="0"/>
              <a:t>Zuzüglich Erwerbstätigenfreibetrag   	                        + 129,-€</a:t>
            </a:r>
          </a:p>
          <a:p>
            <a:pPr lvl="0">
              <a:buFont typeface="Symbol" panose="05050102010706020507" pitchFamily="18" charset="2"/>
              <a:buChar char="Þ"/>
            </a:pPr>
            <a:r>
              <a:rPr lang="de-DE" sz="1000" b="0" dirty="0"/>
              <a:t>-------------------------------------------------------------------------------------</a:t>
            </a:r>
          </a:p>
          <a:p>
            <a:pPr lvl="0">
              <a:buFont typeface="Symbol" panose="05050102010706020507" pitchFamily="18" charset="2"/>
              <a:buChar char="Þ"/>
            </a:pPr>
            <a:r>
              <a:rPr lang="de-DE" sz="1000" dirty="0"/>
              <a:t>Anspruch auf aufstockendes Bürgergeld                       630,-€ (</a:t>
            </a:r>
            <a:r>
              <a:rPr lang="de-DE" sz="1000" u="sng" dirty="0"/>
              <a:t>zusätzlich</a:t>
            </a:r>
            <a:r>
              <a:rPr lang="de-DE" sz="1000" dirty="0"/>
              <a:t> zur Ausbildungsvergütung und zum Kindergeld!!!)</a:t>
            </a:r>
          </a:p>
          <a:p>
            <a:pPr lvl="0">
              <a:buFont typeface="Symbol" panose="05050102010706020507" pitchFamily="18" charset="2"/>
              <a:buChar char="Þ"/>
            </a:pPr>
            <a:r>
              <a:rPr lang="de-DE" sz="1400" dirty="0"/>
              <a:t>Dem Jugendlichen stehen insgesamt 1.685,-€ zum Leben zur Verfügung (800,-€ Ausbildungsvergütung + 255,-€ Kindergeld + 630,-€ Bürgergeld).</a:t>
            </a:r>
          </a:p>
          <a:p>
            <a:endParaRPr lang="de-DE" dirty="0"/>
          </a:p>
        </p:txBody>
      </p:sp>
      <p:sp>
        <p:nvSpPr>
          <p:cNvPr id="4" name="Fußzeilenplatzhalter 3">
            <a:extLst>
              <a:ext uri="{FF2B5EF4-FFF2-40B4-BE49-F238E27FC236}">
                <a16:creationId xmlns:a16="http://schemas.microsoft.com/office/drawing/2014/main" id="{42D8E01D-FE73-4BD9-964B-88E46E0171F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464CEB3-A1BA-4863-829A-82BFC639B365}"/>
              </a:ext>
            </a:extLst>
          </p:cNvPr>
          <p:cNvSpPr>
            <a:spLocks noGrp="1"/>
          </p:cNvSpPr>
          <p:nvPr>
            <p:ph type="sldNum" sz="quarter" idx="11"/>
          </p:nvPr>
        </p:nvSpPr>
        <p:spPr/>
        <p:txBody>
          <a:bodyPr/>
          <a:lstStyle/>
          <a:p>
            <a:fld id="{DC8927E2-E660-4982-9BE3-86DA6CF8CDF7}" type="slidenum">
              <a:rPr lang="de-DE" altLang="de-DE" smtClean="0"/>
              <a:pPr/>
              <a:t>6</a:t>
            </a:fld>
            <a:endParaRPr lang="de-DE" altLang="de-DE"/>
          </a:p>
        </p:txBody>
      </p:sp>
      <p:sp>
        <p:nvSpPr>
          <p:cNvPr id="6" name="Datumsplatzhalter 5">
            <a:extLst>
              <a:ext uri="{FF2B5EF4-FFF2-40B4-BE49-F238E27FC236}">
                <a16:creationId xmlns:a16="http://schemas.microsoft.com/office/drawing/2014/main" id="{FD2F684A-1EE8-47EC-B599-4DE51B846BDF}"/>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490052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Fronhausen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Fronhausen,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720,-€</a:t>
            </a:r>
          </a:p>
          <a:p>
            <a:pPr marL="88900" indent="0">
              <a:buNone/>
            </a:pPr>
            <a:r>
              <a:rPr lang="de-DE" sz="1050" dirty="0"/>
              <a:t>Nebenkosten: 		   190,-€ </a:t>
            </a:r>
          </a:p>
          <a:p>
            <a:pPr marL="88900" indent="0">
              <a:buNone/>
            </a:pPr>
            <a:r>
              <a:rPr lang="de-DE" sz="1050" u="sng" dirty="0"/>
              <a:t>Heizkosten:     		   220,-€ </a:t>
            </a:r>
          </a:p>
          <a:p>
            <a:pPr marL="88900" indent="0">
              <a:buNone/>
            </a:pPr>
            <a:r>
              <a:rPr lang="de-DE" sz="1050" u="sng" dirty="0"/>
              <a:t>Bedarf nach Bürgergeld     		3.312,-€ zzgl. 60,-€ Sofortzuschlag =&gt; 3.372,-€</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666,00 €</a:t>
            </a:r>
          </a:p>
          <a:p>
            <a:pPr marL="88900" indent="0">
              <a:buNone/>
            </a:pPr>
            <a:r>
              <a:rPr lang="de-DE" sz="1050" u="sng" dirty="0"/>
              <a:t>Kinderzuschlag: 		                   876,00 €</a:t>
            </a:r>
          </a:p>
          <a:p>
            <a:pPr marL="88900" indent="0">
              <a:buNone/>
            </a:pPr>
            <a:r>
              <a:rPr lang="de-DE" sz="1050" u="sng" dirty="0"/>
              <a:t>Zur Verfügung stehendes Haushaltseinkommen:     4.220,11 €  </a:t>
            </a:r>
            <a:r>
              <a:rPr lang="de-DE" sz="1050" u="sng" dirty="0">
                <a:highlight>
                  <a:srgbClr val="FFFF00"/>
                </a:highlight>
              </a:rPr>
              <a:t>( = 848,11 €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60</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535375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5-köpfige Familie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61</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5-köpfige Familie aus Marburg, 3 Kinder, 5, 7 und 9 Jahre alt.</a:t>
            </a:r>
          </a:p>
          <a:p>
            <a:pPr marL="88900" indent="0">
              <a:buNone/>
            </a:pPr>
            <a:endParaRPr lang="de-DE" sz="1050" dirty="0"/>
          </a:p>
          <a:p>
            <a:pPr marL="88900" indent="0">
              <a:buNone/>
            </a:pPr>
            <a:r>
              <a:rPr lang="de-DE" sz="1050" dirty="0"/>
              <a:t>Regelbedarf: 		2.182,-€ </a:t>
            </a:r>
          </a:p>
          <a:p>
            <a:pPr marL="88900" indent="0">
              <a:buNone/>
            </a:pPr>
            <a:r>
              <a:rPr lang="de-DE" sz="1050" dirty="0"/>
              <a:t>Kaltmiete: 			   850,-€</a:t>
            </a:r>
          </a:p>
          <a:p>
            <a:pPr marL="88900" indent="0">
              <a:buNone/>
            </a:pPr>
            <a:r>
              <a:rPr lang="de-DE" sz="1050" dirty="0"/>
              <a:t>Nebenkosten: 		   300,-€ </a:t>
            </a:r>
          </a:p>
          <a:p>
            <a:pPr marL="88900" indent="0">
              <a:buNone/>
            </a:pPr>
            <a:r>
              <a:rPr lang="de-DE" sz="1050" u="sng" dirty="0"/>
              <a:t>Heizkosten:     		   220,-€ </a:t>
            </a:r>
          </a:p>
          <a:p>
            <a:pPr marL="88900" indent="0">
              <a:buNone/>
            </a:pPr>
            <a:r>
              <a:rPr lang="de-DE" sz="1050" u="sng" dirty="0"/>
              <a:t>Bedarf nach Bürgergeld     		3.552,-€</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750,-€ </a:t>
            </a:r>
          </a:p>
          <a:p>
            <a:pPr marL="88900" indent="0">
              <a:buNone/>
            </a:pPr>
            <a:r>
              <a:rPr lang="de-DE" sz="1050" dirty="0"/>
              <a:t>Die Familie bezieht Bürgergeld: 	                       	                           2.802,-€</a:t>
            </a:r>
          </a:p>
          <a:p>
            <a:pPr marL="88900" indent="0">
              <a:buNone/>
            </a:pPr>
            <a:r>
              <a:rPr lang="de-DE" sz="1050" u="sng" dirty="0"/>
              <a:t>Die Familie bekommt pro Kind 20,-€ Sofortzuschlag:                                        60,-€  </a:t>
            </a:r>
          </a:p>
          <a:p>
            <a:pPr marL="88900" indent="0">
              <a:buNone/>
            </a:pPr>
            <a:r>
              <a:rPr lang="de-DE" sz="1050" u="sng" dirty="0"/>
              <a:t>Der Familie steht zum Leben (incl. Miete) zur Verfügung:                            3.612,-€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31511228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5-köpfige Familie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p:txBody>
          <a:bodyPr/>
          <a:lstStyle/>
          <a:p>
            <a:pPr marL="88900" indent="0">
              <a:buNone/>
            </a:pPr>
            <a:r>
              <a:rPr lang="de-DE" sz="1050" dirty="0"/>
              <a:t>Beispiel: 5-köpfige Familie aus Marburg, 3 Kinder, 5, 7 und 9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2.182,-€ </a:t>
            </a:r>
          </a:p>
          <a:p>
            <a:pPr marL="88900" indent="0">
              <a:buNone/>
            </a:pPr>
            <a:r>
              <a:rPr lang="de-DE" sz="1050" dirty="0"/>
              <a:t>Kaltmiete: 			   850,-€</a:t>
            </a:r>
          </a:p>
          <a:p>
            <a:pPr marL="88900" indent="0">
              <a:buNone/>
            </a:pPr>
            <a:r>
              <a:rPr lang="de-DE" sz="1050" dirty="0"/>
              <a:t>Nebenkosten: 		   300,-€ </a:t>
            </a:r>
          </a:p>
          <a:p>
            <a:pPr marL="88900" indent="0">
              <a:buNone/>
            </a:pPr>
            <a:r>
              <a:rPr lang="de-DE" sz="1050" u="sng" dirty="0"/>
              <a:t>Heizkosten:     		   220,-€ </a:t>
            </a:r>
          </a:p>
          <a:p>
            <a:pPr marL="88900" indent="0">
              <a:buNone/>
            </a:pPr>
            <a:r>
              <a:rPr lang="de-DE" sz="1050" u="sng" dirty="0"/>
              <a:t>Bedarf nach Bürgergeld     		3.552,-€ zzgl. 60,-€ Sofortzuschlag =&gt; 3.612,-€</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750,00 € </a:t>
            </a:r>
          </a:p>
          <a:p>
            <a:pPr marL="88900" indent="0">
              <a:buNone/>
            </a:pPr>
            <a:r>
              <a:rPr lang="de-DE" sz="1050" dirty="0"/>
              <a:t>Wohngeld: 			                   955,00 €</a:t>
            </a:r>
          </a:p>
          <a:p>
            <a:pPr marL="88900" indent="0">
              <a:buNone/>
            </a:pPr>
            <a:r>
              <a:rPr lang="de-DE" sz="1050" u="sng" dirty="0"/>
              <a:t>Kinderzuschlag: 		                   876,00 €</a:t>
            </a:r>
          </a:p>
          <a:p>
            <a:pPr marL="88900" indent="0">
              <a:buNone/>
            </a:pPr>
            <a:r>
              <a:rPr lang="de-DE" sz="1050" u="sng" dirty="0"/>
              <a:t>Zur Verfügung stehendes Haushaltseinkommen:     4.509,11 €  </a:t>
            </a:r>
            <a:r>
              <a:rPr lang="de-DE" sz="1050" u="sng" dirty="0">
                <a:highlight>
                  <a:srgbClr val="FFFF00"/>
                </a:highlight>
              </a:rPr>
              <a:t>( = 897,11 €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62</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8019791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3F82D2-E97E-4A62-8A59-154826F8453E}"/>
              </a:ext>
            </a:extLst>
          </p:cNvPr>
          <p:cNvSpPr>
            <a:spLocks noGrp="1"/>
          </p:cNvSpPr>
          <p:nvPr>
            <p:ph type="title"/>
          </p:nvPr>
        </p:nvSpPr>
        <p:spPr/>
        <p:txBody>
          <a:bodyPr/>
          <a:lstStyle/>
          <a:p>
            <a:r>
              <a:rPr lang="de-DE" sz="1800" u="sng" dirty="0"/>
              <a:t>Beispiel – Bürgergeldhöhe 2024 – 6-köpfige Familie aus Marburg</a:t>
            </a:r>
            <a:endParaRPr lang="de-DE" sz="1800" dirty="0"/>
          </a:p>
        </p:txBody>
      </p:sp>
      <p:sp>
        <p:nvSpPr>
          <p:cNvPr id="3" name="Inhaltsplatzhalter 2">
            <a:extLst>
              <a:ext uri="{FF2B5EF4-FFF2-40B4-BE49-F238E27FC236}">
                <a16:creationId xmlns:a16="http://schemas.microsoft.com/office/drawing/2014/main" id="{30ABBCC3-34C9-4A22-9B0D-6E4A10A38E2C}"/>
              </a:ext>
            </a:extLst>
          </p:cNvPr>
          <p:cNvSpPr>
            <a:spLocks noGrp="1"/>
          </p:cNvSpPr>
          <p:nvPr>
            <p:ph idx="1"/>
          </p:nvPr>
        </p:nvSpPr>
        <p:spPr>
          <a:xfrm>
            <a:off x="329406" y="1226849"/>
            <a:ext cx="8229600" cy="4525962"/>
          </a:xfrm>
        </p:spPr>
        <p:txBody>
          <a:bodyPr/>
          <a:lstStyle/>
          <a:p>
            <a:pPr marL="88900" lvl="0" indent="0">
              <a:buNone/>
            </a:pPr>
            <a:r>
              <a:rPr lang="de-DE" sz="1050" dirty="0"/>
              <a:t>Beispiel: 6-köpfige Familie aus Marburg, 4 Kinder, 11, 12, 13, 14 Jahre alt.</a:t>
            </a:r>
          </a:p>
          <a:p>
            <a:pPr marL="88900" lvl="0" indent="0">
              <a:buNone/>
            </a:pPr>
            <a:endParaRPr lang="de-DE" sz="1050" dirty="0"/>
          </a:p>
          <a:p>
            <a:pPr marL="88900" lvl="0" indent="0">
              <a:buNone/>
            </a:pPr>
            <a:r>
              <a:rPr lang="de-DE" sz="1050" dirty="0"/>
              <a:t>Regelbedarf: 		2.653,-€ </a:t>
            </a:r>
          </a:p>
          <a:p>
            <a:pPr marL="88900" lvl="0" indent="0">
              <a:buNone/>
            </a:pPr>
            <a:r>
              <a:rPr lang="de-DE" sz="1050" dirty="0"/>
              <a:t>Kaltmiete: 			   953,-€</a:t>
            </a:r>
          </a:p>
          <a:p>
            <a:pPr marL="88900" lvl="0" indent="0">
              <a:buNone/>
            </a:pPr>
            <a:r>
              <a:rPr lang="de-DE" sz="1050" dirty="0"/>
              <a:t>Nebenkosten: 		   250,-€ </a:t>
            </a:r>
          </a:p>
          <a:p>
            <a:pPr marL="88900" lvl="0" indent="0">
              <a:buNone/>
            </a:pPr>
            <a:r>
              <a:rPr lang="de-DE" sz="1050" u="sng" dirty="0"/>
              <a:t>Heizkosten:     		   250,-€ </a:t>
            </a:r>
          </a:p>
          <a:p>
            <a:pPr marL="88900" lvl="0" indent="0">
              <a:buNone/>
            </a:pPr>
            <a:r>
              <a:rPr lang="de-DE" sz="1050" u="sng" dirty="0"/>
              <a:t>Bedarf nach Bürgergeld     		4.106,-€</a:t>
            </a:r>
          </a:p>
          <a:p>
            <a:pPr marL="88900" lvl="0" indent="0">
              <a:buNone/>
            </a:pPr>
            <a:endParaRPr lang="de-DE" sz="1050" u="sng" dirty="0"/>
          </a:p>
          <a:p>
            <a:pPr marL="88900" lvl="0" indent="0">
              <a:buNone/>
            </a:pPr>
            <a:r>
              <a:rPr lang="de-DE" sz="1050" u="sng" dirty="0"/>
              <a:t>Das Haushaltseinkommen setzt sich wie folgt zusammen:</a:t>
            </a:r>
          </a:p>
          <a:p>
            <a:pPr marL="88900" lvl="0" indent="0">
              <a:buNone/>
            </a:pPr>
            <a:r>
              <a:rPr lang="de-DE" sz="1050" dirty="0"/>
              <a:t>Die Familie bezieht Kindergeld (wird auf das Bürgergeld angerechnet):    1.000,-€ </a:t>
            </a:r>
          </a:p>
          <a:p>
            <a:pPr marL="88900" lvl="0" indent="0">
              <a:buNone/>
            </a:pPr>
            <a:r>
              <a:rPr lang="de-DE" sz="1050" dirty="0"/>
              <a:t>Die Familie bezieht Bürgergeld: 	                       	                            3.106,-€</a:t>
            </a:r>
          </a:p>
          <a:p>
            <a:pPr marL="88900" lvl="0" indent="0">
              <a:buNone/>
            </a:pPr>
            <a:r>
              <a:rPr lang="de-DE" sz="1050" u="sng" dirty="0"/>
              <a:t>Die Familie bekommt pro Kind 20,-€ Sofortzuschlag:                                        80,-€  </a:t>
            </a:r>
          </a:p>
          <a:p>
            <a:pPr marL="88900" lvl="0" indent="0">
              <a:buNone/>
            </a:pPr>
            <a:r>
              <a:rPr lang="de-DE" sz="1050" u="sng" dirty="0"/>
              <a:t>Der Familie steht zum Leben (incl. Miete) zur Verfügung:                            4.186,-€ </a:t>
            </a:r>
          </a:p>
          <a:p>
            <a:pPr marL="88900" lvl="0" indent="0">
              <a:buNone/>
            </a:pPr>
            <a:endParaRPr lang="de-DE" sz="1050" u="sng" dirty="0"/>
          </a:p>
          <a:p>
            <a:pPr marL="88900" lvl="0" indent="0">
              <a:buNone/>
            </a:pPr>
            <a:r>
              <a:rPr lang="de-DE" sz="1050" u="sng" dirty="0"/>
              <a:t>Zusätzliche Vergünstigungen / Leistungen:</a:t>
            </a:r>
          </a:p>
          <a:p>
            <a:pPr lvl="0">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lvl="0">
              <a:buFont typeface="Wingdings" panose="05000000000000000000" pitchFamily="2" charset="2"/>
              <a:buChar char="Ø"/>
            </a:pPr>
            <a:r>
              <a:rPr lang="de-DE" sz="1050" dirty="0"/>
              <a:t>Befreiung von den Rundfunkgebühren</a:t>
            </a:r>
          </a:p>
          <a:p>
            <a:pPr lvl="0">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endParaRPr lang="de-DE" dirty="0"/>
          </a:p>
        </p:txBody>
      </p:sp>
      <p:sp>
        <p:nvSpPr>
          <p:cNvPr id="4" name="Fußzeilenplatzhalter 3">
            <a:extLst>
              <a:ext uri="{FF2B5EF4-FFF2-40B4-BE49-F238E27FC236}">
                <a16:creationId xmlns:a16="http://schemas.microsoft.com/office/drawing/2014/main" id="{0DF2E99A-D130-4814-AC03-39901B1576BD}"/>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5173447-81A6-4BDC-A4C8-20469E7249D7}"/>
              </a:ext>
            </a:extLst>
          </p:cNvPr>
          <p:cNvSpPr>
            <a:spLocks noGrp="1"/>
          </p:cNvSpPr>
          <p:nvPr>
            <p:ph type="sldNum" sz="quarter" idx="11"/>
          </p:nvPr>
        </p:nvSpPr>
        <p:spPr/>
        <p:txBody>
          <a:bodyPr/>
          <a:lstStyle/>
          <a:p>
            <a:fld id="{DC8927E2-E660-4982-9BE3-86DA6CF8CDF7}" type="slidenum">
              <a:rPr lang="de-DE" altLang="de-DE" smtClean="0"/>
              <a:pPr/>
              <a:t>63</a:t>
            </a:fld>
            <a:endParaRPr lang="de-DE" altLang="de-DE"/>
          </a:p>
        </p:txBody>
      </p:sp>
      <p:sp>
        <p:nvSpPr>
          <p:cNvPr id="6" name="Datumsplatzhalter 5">
            <a:extLst>
              <a:ext uri="{FF2B5EF4-FFF2-40B4-BE49-F238E27FC236}">
                <a16:creationId xmlns:a16="http://schemas.microsoft.com/office/drawing/2014/main" id="{4A4DEC3E-1729-4ACB-B686-AC616DC40441}"/>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5014821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64C966-180D-47CD-A2A6-A2816EA7FC6E}"/>
              </a:ext>
            </a:extLst>
          </p:cNvPr>
          <p:cNvSpPr>
            <a:spLocks noGrp="1"/>
          </p:cNvSpPr>
          <p:nvPr>
            <p:ph type="title"/>
          </p:nvPr>
        </p:nvSpPr>
        <p:spPr/>
        <p:txBody>
          <a:bodyPr/>
          <a:lstStyle/>
          <a:p>
            <a:r>
              <a:rPr lang="de-DE" sz="1600" u="sng" dirty="0"/>
              <a:t>Beispielsberechnung - Erwerbseinkommen + Inanspruchnahme weiterer Transferleistungen in 2024 – 6-köpfige Familie aus Marburg</a:t>
            </a:r>
            <a:endParaRPr lang="de-DE" dirty="0"/>
          </a:p>
        </p:txBody>
      </p:sp>
      <p:sp>
        <p:nvSpPr>
          <p:cNvPr id="3" name="Inhaltsplatzhalter 2">
            <a:extLst>
              <a:ext uri="{FF2B5EF4-FFF2-40B4-BE49-F238E27FC236}">
                <a16:creationId xmlns:a16="http://schemas.microsoft.com/office/drawing/2014/main" id="{584A8697-BBB4-4A1C-BC52-94F83FB8CF3B}"/>
              </a:ext>
            </a:extLst>
          </p:cNvPr>
          <p:cNvSpPr>
            <a:spLocks noGrp="1"/>
          </p:cNvSpPr>
          <p:nvPr>
            <p:ph idx="1"/>
          </p:nvPr>
        </p:nvSpPr>
        <p:spPr/>
        <p:txBody>
          <a:bodyPr/>
          <a:lstStyle/>
          <a:p>
            <a:pPr marL="88900" indent="0">
              <a:buNone/>
            </a:pPr>
            <a:r>
              <a:rPr lang="de-DE" sz="1050" dirty="0"/>
              <a:t>Beispiel: 6-köpfige Familie aus Marburg, 4 Kinder, 11, 12, 13, 14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2.653,-€ </a:t>
            </a:r>
          </a:p>
          <a:p>
            <a:pPr marL="88900" indent="0">
              <a:buNone/>
            </a:pPr>
            <a:r>
              <a:rPr lang="de-DE" sz="1050" dirty="0"/>
              <a:t>Kaltmiete: 			   953,-€</a:t>
            </a:r>
          </a:p>
          <a:p>
            <a:pPr marL="88900" indent="0">
              <a:buNone/>
            </a:pPr>
            <a:r>
              <a:rPr lang="de-DE" sz="1050" dirty="0"/>
              <a:t>Nebenkosten: 		   250,-€ </a:t>
            </a:r>
          </a:p>
          <a:p>
            <a:pPr marL="88900" indent="0">
              <a:buNone/>
            </a:pPr>
            <a:r>
              <a:rPr lang="de-DE" sz="1050" u="sng" dirty="0"/>
              <a:t>Heizkosten:     		   250,-€ </a:t>
            </a:r>
          </a:p>
          <a:p>
            <a:pPr marL="88900" indent="0">
              <a:buNone/>
            </a:pPr>
            <a:r>
              <a:rPr lang="de-DE" sz="1050" u="sng" dirty="0"/>
              <a:t>Bedarf nach Bürgergeld     		4.106,-€ zzgl. 80,-€ Sofortzuschlag =&gt; 4.186,-€</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1.000,00 € </a:t>
            </a:r>
          </a:p>
          <a:p>
            <a:pPr marL="88900" indent="0">
              <a:buNone/>
            </a:pPr>
            <a:r>
              <a:rPr lang="de-DE" sz="1050" dirty="0"/>
              <a:t>Wohngeld: 			                   936,00 €</a:t>
            </a:r>
          </a:p>
          <a:p>
            <a:pPr marL="88900" indent="0">
              <a:buNone/>
            </a:pPr>
            <a:r>
              <a:rPr lang="de-DE" sz="1050" u="sng" dirty="0"/>
              <a:t>Kinderzuschlag: 		                1.168,00 €</a:t>
            </a:r>
          </a:p>
          <a:p>
            <a:pPr marL="88900" indent="0">
              <a:buNone/>
            </a:pPr>
            <a:r>
              <a:rPr lang="de-DE" sz="1050" u="sng" dirty="0"/>
              <a:t>Zur Verfügung stehendes Haushaltseinkommen:     5.032,11 €  </a:t>
            </a:r>
            <a:r>
              <a:rPr lang="de-DE" sz="1050" u="sng" dirty="0">
                <a:highlight>
                  <a:srgbClr val="FFFF00"/>
                </a:highlight>
              </a:rPr>
              <a:t>( = 864,11 €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endParaRPr lang="de-DE" dirty="0"/>
          </a:p>
        </p:txBody>
      </p:sp>
      <p:sp>
        <p:nvSpPr>
          <p:cNvPr id="4" name="Fußzeilenplatzhalter 3">
            <a:extLst>
              <a:ext uri="{FF2B5EF4-FFF2-40B4-BE49-F238E27FC236}">
                <a16:creationId xmlns:a16="http://schemas.microsoft.com/office/drawing/2014/main" id="{83C57F59-02EB-44C5-A323-C44ECADF1F30}"/>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71A9BFDC-7B0F-46E3-A643-98E736DDAF45}"/>
              </a:ext>
            </a:extLst>
          </p:cNvPr>
          <p:cNvSpPr>
            <a:spLocks noGrp="1"/>
          </p:cNvSpPr>
          <p:nvPr>
            <p:ph type="sldNum" sz="quarter" idx="11"/>
          </p:nvPr>
        </p:nvSpPr>
        <p:spPr/>
        <p:txBody>
          <a:bodyPr/>
          <a:lstStyle/>
          <a:p>
            <a:fld id="{DC8927E2-E660-4982-9BE3-86DA6CF8CDF7}" type="slidenum">
              <a:rPr lang="de-DE" altLang="de-DE" smtClean="0"/>
              <a:pPr/>
              <a:t>64</a:t>
            </a:fld>
            <a:endParaRPr lang="de-DE" altLang="de-DE"/>
          </a:p>
        </p:txBody>
      </p:sp>
      <p:sp>
        <p:nvSpPr>
          <p:cNvPr id="6" name="Datumsplatzhalter 5">
            <a:extLst>
              <a:ext uri="{FF2B5EF4-FFF2-40B4-BE49-F238E27FC236}">
                <a16:creationId xmlns:a16="http://schemas.microsoft.com/office/drawing/2014/main" id="{67475664-41C3-49C5-9FB8-2C9D394C5F37}"/>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009043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B8531-5300-40D7-8CBB-72F21AB4A724}"/>
              </a:ext>
            </a:extLst>
          </p:cNvPr>
          <p:cNvSpPr>
            <a:spLocks noGrp="1"/>
          </p:cNvSpPr>
          <p:nvPr>
            <p:ph type="title"/>
          </p:nvPr>
        </p:nvSpPr>
        <p:spPr/>
        <p:txBody>
          <a:bodyPr/>
          <a:lstStyle/>
          <a:p>
            <a:r>
              <a:rPr lang="de-DE" sz="2000" u="sng" dirty="0"/>
              <a:t>Beispiel – Bürgergeldhöhe 2024 – 7-köpfige Familie aus Marburg</a:t>
            </a:r>
            <a:endParaRPr lang="de-DE" sz="2000" dirty="0"/>
          </a:p>
        </p:txBody>
      </p:sp>
      <p:sp>
        <p:nvSpPr>
          <p:cNvPr id="3" name="Inhaltsplatzhalter 2">
            <a:extLst>
              <a:ext uri="{FF2B5EF4-FFF2-40B4-BE49-F238E27FC236}">
                <a16:creationId xmlns:a16="http://schemas.microsoft.com/office/drawing/2014/main" id="{FEAE758F-0B03-416C-B9F9-EEF0BEC744DC}"/>
              </a:ext>
            </a:extLst>
          </p:cNvPr>
          <p:cNvSpPr>
            <a:spLocks noGrp="1"/>
          </p:cNvSpPr>
          <p:nvPr>
            <p:ph idx="1"/>
          </p:nvPr>
        </p:nvSpPr>
        <p:spPr/>
        <p:txBody>
          <a:bodyPr/>
          <a:lstStyle/>
          <a:p>
            <a:pPr marL="88900" lvl="0" indent="0">
              <a:buNone/>
            </a:pPr>
            <a:r>
              <a:rPr lang="de-DE" sz="1050" dirty="0"/>
              <a:t>Beispiel: 7-köpfige Familie aus Marburg, 5 Kinder, 10, 11, 12, 13, 14 Jahre alt.</a:t>
            </a:r>
          </a:p>
          <a:p>
            <a:pPr marL="88900" lvl="0" indent="0">
              <a:buNone/>
            </a:pPr>
            <a:endParaRPr lang="de-DE" sz="1050" dirty="0"/>
          </a:p>
          <a:p>
            <a:pPr marL="88900" lvl="0" indent="0">
              <a:buNone/>
            </a:pPr>
            <a:r>
              <a:rPr lang="de-DE" sz="1050" dirty="0"/>
              <a:t>Regelbedarf: 		3.043,-€ </a:t>
            </a:r>
          </a:p>
          <a:p>
            <a:pPr marL="88900" lvl="0" indent="0">
              <a:buNone/>
            </a:pPr>
            <a:r>
              <a:rPr lang="de-DE" sz="1050" dirty="0"/>
              <a:t>Kaltmiete: 			1.056,-€</a:t>
            </a:r>
          </a:p>
          <a:p>
            <a:pPr marL="88900" lvl="0" indent="0">
              <a:buNone/>
            </a:pPr>
            <a:r>
              <a:rPr lang="de-DE" sz="1050" dirty="0"/>
              <a:t>Nebenkosten: 		   300,-€ </a:t>
            </a:r>
          </a:p>
          <a:p>
            <a:pPr marL="88900" lvl="0" indent="0">
              <a:buNone/>
            </a:pPr>
            <a:r>
              <a:rPr lang="de-DE" sz="1050" u="sng" dirty="0"/>
              <a:t>Heizkosten:     		   300,-€ </a:t>
            </a:r>
          </a:p>
          <a:p>
            <a:pPr marL="88900" lvl="0" indent="0">
              <a:buNone/>
            </a:pPr>
            <a:r>
              <a:rPr lang="de-DE" sz="1050" u="sng" dirty="0"/>
              <a:t>Bedarf nach Bürgergeld     		4.699,-€</a:t>
            </a:r>
          </a:p>
          <a:p>
            <a:pPr marL="88900" lvl="0" indent="0">
              <a:buNone/>
            </a:pPr>
            <a:endParaRPr lang="de-DE" sz="1050" u="sng" dirty="0"/>
          </a:p>
          <a:p>
            <a:pPr marL="88900" lvl="0" indent="0">
              <a:buNone/>
            </a:pPr>
            <a:r>
              <a:rPr lang="de-DE" sz="1050" u="sng" dirty="0"/>
              <a:t>Das Haushaltseinkommen setzt sich wie folgt zusammen:</a:t>
            </a:r>
          </a:p>
          <a:p>
            <a:pPr marL="88900" lvl="0" indent="0">
              <a:buNone/>
            </a:pPr>
            <a:r>
              <a:rPr lang="de-DE" sz="1050" dirty="0"/>
              <a:t>Die Familie bezieht Kindergeld (wird auf das Bürgergeld angerechnet):    1.250,-€ </a:t>
            </a:r>
          </a:p>
          <a:p>
            <a:pPr marL="88900" lvl="0" indent="0">
              <a:buNone/>
            </a:pPr>
            <a:r>
              <a:rPr lang="de-DE" sz="1050" dirty="0"/>
              <a:t>Die Familie bezieht Bürgergeld: 	                       	                            3.449,-€</a:t>
            </a:r>
          </a:p>
          <a:p>
            <a:pPr marL="88900" lvl="0" indent="0">
              <a:buNone/>
            </a:pPr>
            <a:r>
              <a:rPr lang="de-DE" sz="1050" u="sng" dirty="0"/>
              <a:t>Die Familie bekommt pro Kind 20,-€ Sofortzuschlag:                                       100,-€  </a:t>
            </a:r>
          </a:p>
          <a:p>
            <a:pPr marL="88900" lvl="0" indent="0">
              <a:buNone/>
            </a:pPr>
            <a:r>
              <a:rPr lang="de-DE" sz="1050" u="sng" dirty="0"/>
              <a:t>Der Familie steht zum Leben (incl. Miete) zur Verfügung:                            4.799,-€ </a:t>
            </a:r>
          </a:p>
          <a:p>
            <a:pPr marL="88900" lvl="0" indent="0">
              <a:buNone/>
            </a:pPr>
            <a:endParaRPr lang="de-DE" sz="1050" u="sng" dirty="0"/>
          </a:p>
          <a:p>
            <a:pPr marL="88900" lvl="0" indent="0">
              <a:buNone/>
            </a:pPr>
            <a:r>
              <a:rPr lang="de-DE" sz="1050" u="sng" dirty="0"/>
              <a:t>Zusätzliche Vergünstigungen / Leistungen:</a:t>
            </a:r>
          </a:p>
          <a:p>
            <a:pPr lvl="0">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lvl="0">
              <a:buFont typeface="Wingdings" panose="05000000000000000000" pitchFamily="2" charset="2"/>
              <a:buChar char="Ø"/>
            </a:pPr>
            <a:r>
              <a:rPr lang="de-DE" sz="1050" dirty="0"/>
              <a:t>Befreiung von den Rundfunkgebühren</a:t>
            </a:r>
          </a:p>
          <a:p>
            <a:pPr lvl="0">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endParaRPr lang="de-DE" dirty="0"/>
          </a:p>
        </p:txBody>
      </p:sp>
      <p:sp>
        <p:nvSpPr>
          <p:cNvPr id="4" name="Fußzeilenplatzhalter 3">
            <a:extLst>
              <a:ext uri="{FF2B5EF4-FFF2-40B4-BE49-F238E27FC236}">
                <a16:creationId xmlns:a16="http://schemas.microsoft.com/office/drawing/2014/main" id="{6435EFF5-CDE1-40F5-8A79-2D1ED8D61BED}"/>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6E8AFBF-C6DE-4EA2-9838-5F34E4312631}"/>
              </a:ext>
            </a:extLst>
          </p:cNvPr>
          <p:cNvSpPr>
            <a:spLocks noGrp="1"/>
          </p:cNvSpPr>
          <p:nvPr>
            <p:ph type="sldNum" sz="quarter" idx="11"/>
          </p:nvPr>
        </p:nvSpPr>
        <p:spPr/>
        <p:txBody>
          <a:bodyPr/>
          <a:lstStyle/>
          <a:p>
            <a:fld id="{DC8927E2-E660-4982-9BE3-86DA6CF8CDF7}" type="slidenum">
              <a:rPr lang="de-DE" altLang="de-DE" smtClean="0"/>
              <a:pPr/>
              <a:t>65</a:t>
            </a:fld>
            <a:endParaRPr lang="de-DE" altLang="de-DE"/>
          </a:p>
        </p:txBody>
      </p:sp>
      <p:sp>
        <p:nvSpPr>
          <p:cNvPr id="6" name="Datumsplatzhalter 5">
            <a:extLst>
              <a:ext uri="{FF2B5EF4-FFF2-40B4-BE49-F238E27FC236}">
                <a16:creationId xmlns:a16="http://schemas.microsoft.com/office/drawing/2014/main" id="{23B26412-ABFF-42C2-B359-7A0EDB186ED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571135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8C4C-E3C3-460E-9D63-E8EA422A6F14}"/>
              </a:ext>
            </a:extLst>
          </p:cNvPr>
          <p:cNvSpPr>
            <a:spLocks noGrp="1"/>
          </p:cNvSpPr>
          <p:nvPr>
            <p:ph type="title"/>
          </p:nvPr>
        </p:nvSpPr>
        <p:spPr/>
        <p:txBody>
          <a:bodyPr/>
          <a:lstStyle/>
          <a:p>
            <a:r>
              <a:rPr lang="de-DE" sz="1600" u="sng" dirty="0"/>
              <a:t>Beispielsberechnung - Erwerbseinkommen + Inanspruchnahme weiterer Transferleistungen in 2024 – 7-köpfige Familie aus Marburg</a:t>
            </a:r>
            <a:endParaRPr lang="de-DE" dirty="0"/>
          </a:p>
        </p:txBody>
      </p:sp>
      <p:sp>
        <p:nvSpPr>
          <p:cNvPr id="3" name="Inhaltsplatzhalter 2">
            <a:extLst>
              <a:ext uri="{FF2B5EF4-FFF2-40B4-BE49-F238E27FC236}">
                <a16:creationId xmlns:a16="http://schemas.microsoft.com/office/drawing/2014/main" id="{5536794F-433F-4D70-8CDD-B980CD7FC3C3}"/>
              </a:ext>
            </a:extLst>
          </p:cNvPr>
          <p:cNvSpPr>
            <a:spLocks noGrp="1"/>
          </p:cNvSpPr>
          <p:nvPr>
            <p:ph idx="1"/>
          </p:nvPr>
        </p:nvSpPr>
        <p:spPr/>
        <p:txBody>
          <a:bodyPr/>
          <a:lstStyle/>
          <a:p>
            <a:pPr marL="88900" indent="0">
              <a:buNone/>
            </a:pPr>
            <a:r>
              <a:rPr lang="de-DE" sz="1050" dirty="0"/>
              <a:t>Beispiel: 7-köpfige Familie aus Marburg, 5 Kinder, 10, 11, 12, 13, 14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3.043,-€ </a:t>
            </a:r>
          </a:p>
          <a:p>
            <a:pPr marL="88900" indent="0">
              <a:buNone/>
            </a:pPr>
            <a:r>
              <a:rPr lang="de-DE" sz="1050" dirty="0"/>
              <a:t>Kaltmiete: 			1.056,-€</a:t>
            </a:r>
          </a:p>
          <a:p>
            <a:pPr marL="88900" indent="0">
              <a:buNone/>
            </a:pPr>
            <a:r>
              <a:rPr lang="de-DE" sz="1050" dirty="0"/>
              <a:t>Nebenkosten: 		   300,-€ </a:t>
            </a:r>
          </a:p>
          <a:p>
            <a:pPr marL="88900" indent="0">
              <a:buNone/>
            </a:pPr>
            <a:r>
              <a:rPr lang="de-DE" sz="1050" u="sng" dirty="0"/>
              <a:t>Heizkosten:     		   300,-€ </a:t>
            </a:r>
          </a:p>
          <a:p>
            <a:pPr marL="88900" indent="0">
              <a:buNone/>
            </a:pPr>
            <a:r>
              <a:rPr lang="de-DE" sz="1050" u="sng" dirty="0"/>
              <a:t>Bedarf nach Bürgergeld     		4.699,-€ zzgl. 100,-€ Sofortzuschlag =&gt; 4.799,-€</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1.250,00 € </a:t>
            </a:r>
          </a:p>
          <a:p>
            <a:pPr marL="88900" indent="0">
              <a:buNone/>
            </a:pPr>
            <a:r>
              <a:rPr lang="de-DE" sz="1050" dirty="0"/>
              <a:t>Wohngeld: 			                1.062,00 €</a:t>
            </a:r>
          </a:p>
          <a:p>
            <a:pPr marL="88900" indent="0">
              <a:buNone/>
            </a:pPr>
            <a:r>
              <a:rPr lang="de-DE" sz="1050" u="sng" dirty="0"/>
              <a:t>Kinderzuschlag: 		                1.460,00 €</a:t>
            </a:r>
          </a:p>
          <a:p>
            <a:pPr marL="88900" indent="0">
              <a:buNone/>
            </a:pPr>
            <a:r>
              <a:rPr lang="de-DE" sz="1050" u="sng" dirty="0"/>
              <a:t>Zur Verfügung stehendes Haushaltseinkommen:     5.700,11 €  </a:t>
            </a:r>
            <a:r>
              <a:rPr lang="de-DE" sz="1050" u="sng" dirty="0">
                <a:highlight>
                  <a:srgbClr val="FFFF00"/>
                </a:highlight>
              </a:rPr>
              <a:t>( = 901,11 €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endParaRPr lang="de-DE" dirty="0"/>
          </a:p>
        </p:txBody>
      </p:sp>
      <p:sp>
        <p:nvSpPr>
          <p:cNvPr id="4" name="Fußzeilenplatzhalter 3">
            <a:extLst>
              <a:ext uri="{FF2B5EF4-FFF2-40B4-BE49-F238E27FC236}">
                <a16:creationId xmlns:a16="http://schemas.microsoft.com/office/drawing/2014/main" id="{39717937-C540-463B-9A39-7432C651045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631851B-557B-4470-96BF-C3E4BF9609B2}"/>
              </a:ext>
            </a:extLst>
          </p:cNvPr>
          <p:cNvSpPr>
            <a:spLocks noGrp="1"/>
          </p:cNvSpPr>
          <p:nvPr>
            <p:ph type="sldNum" sz="quarter" idx="11"/>
          </p:nvPr>
        </p:nvSpPr>
        <p:spPr/>
        <p:txBody>
          <a:bodyPr/>
          <a:lstStyle/>
          <a:p>
            <a:fld id="{DC8927E2-E660-4982-9BE3-86DA6CF8CDF7}" type="slidenum">
              <a:rPr lang="de-DE" altLang="de-DE" smtClean="0"/>
              <a:pPr/>
              <a:t>66</a:t>
            </a:fld>
            <a:endParaRPr lang="de-DE" altLang="de-DE"/>
          </a:p>
        </p:txBody>
      </p:sp>
      <p:sp>
        <p:nvSpPr>
          <p:cNvPr id="6" name="Datumsplatzhalter 5">
            <a:extLst>
              <a:ext uri="{FF2B5EF4-FFF2-40B4-BE49-F238E27FC236}">
                <a16:creationId xmlns:a16="http://schemas.microsoft.com/office/drawing/2014/main" id="{F539D3B9-6D22-405B-8DE8-B71A32649545}"/>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72248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B8531-5300-40D7-8CBB-72F21AB4A724}"/>
              </a:ext>
            </a:extLst>
          </p:cNvPr>
          <p:cNvSpPr>
            <a:spLocks noGrp="1"/>
          </p:cNvSpPr>
          <p:nvPr>
            <p:ph type="title"/>
          </p:nvPr>
        </p:nvSpPr>
        <p:spPr>
          <a:xfrm>
            <a:off x="882182" y="346075"/>
            <a:ext cx="6911975" cy="717550"/>
          </a:xfrm>
        </p:spPr>
        <p:txBody>
          <a:bodyPr/>
          <a:lstStyle/>
          <a:p>
            <a:r>
              <a:rPr lang="de-DE" sz="1800" u="sng" dirty="0"/>
              <a:t>Beispiel – Bürgergeldhöhe 2024 – 7-köpfige Familie aus Marburg, in unangemessen teurer Wohnung</a:t>
            </a:r>
            <a:endParaRPr lang="de-DE" sz="1800" dirty="0"/>
          </a:p>
        </p:txBody>
      </p:sp>
      <p:sp>
        <p:nvSpPr>
          <p:cNvPr id="3" name="Inhaltsplatzhalter 2">
            <a:extLst>
              <a:ext uri="{FF2B5EF4-FFF2-40B4-BE49-F238E27FC236}">
                <a16:creationId xmlns:a16="http://schemas.microsoft.com/office/drawing/2014/main" id="{FEAE758F-0B03-416C-B9F9-EEF0BEC744DC}"/>
              </a:ext>
            </a:extLst>
          </p:cNvPr>
          <p:cNvSpPr>
            <a:spLocks noGrp="1"/>
          </p:cNvSpPr>
          <p:nvPr>
            <p:ph idx="1"/>
          </p:nvPr>
        </p:nvSpPr>
        <p:spPr/>
        <p:txBody>
          <a:bodyPr/>
          <a:lstStyle/>
          <a:p>
            <a:pPr marL="88900" lvl="0" indent="0">
              <a:buNone/>
            </a:pPr>
            <a:r>
              <a:rPr lang="de-DE" sz="1050" dirty="0"/>
              <a:t>Beispiel: 7-köpfige Familie aus Marburg, 5 Kinder, 10, 11, 12, 13, 14 Jahre alt.</a:t>
            </a:r>
          </a:p>
          <a:p>
            <a:pPr marL="88900" lvl="0" indent="0">
              <a:buNone/>
            </a:pPr>
            <a:endParaRPr lang="de-DE" sz="1050" dirty="0"/>
          </a:p>
          <a:p>
            <a:pPr marL="88900" lvl="0" indent="0">
              <a:buNone/>
            </a:pPr>
            <a:r>
              <a:rPr lang="de-DE" sz="1050" dirty="0"/>
              <a:t>Regelbedarf: 		3.043,-€ </a:t>
            </a:r>
          </a:p>
          <a:p>
            <a:pPr marL="88900" lvl="0" indent="0">
              <a:buNone/>
            </a:pPr>
            <a:r>
              <a:rPr lang="de-DE" sz="1050" dirty="0"/>
              <a:t>Kaltmiete: 			1.400,-€</a:t>
            </a:r>
          </a:p>
          <a:p>
            <a:pPr marL="88900" lvl="0" indent="0">
              <a:buNone/>
            </a:pPr>
            <a:r>
              <a:rPr lang="de-DE" sz="1050" dirty="0"/>
              <a:t>Nebenkosten: 		   300,-€ </a:t>
            </a:r>
          </a:p>
          <a:p>
            <a:pPr marL="88900" lvl="0" indent="0">
              <a:buNone/>
            </a:pPr>
            <a:r>
              <a:rPr lang="de-DE" sz="1050" u="sng" dirty="0"/>
              <a:t>Heizkosten:     		   300,-€ </a:t>
            </a:r>
          </a:p>
          <a:p>
            <a:pPr marL="88900" lvl="0" indent="0">
              <a:buNone/>
            </a:pPr>
            <a:r>
              <a:rPr lang="de-DE" sz="1050" u="sng" dirty="0"/>
              <a:t>Bedarf nach Bürgergeld     		5.043,-€</a:t>
            </a:r>
          </a:p>
          <a:p>
            <a:pPr marL="88900" lvl="0" indent="0">
              <a:buNone/>
            </a:pPr>
            <a:endParaRPr lang="de-DE" sz="1050" u="sng" dirty="0"/>
          </a:p>
          <a:p>
            <a:pPr marL="88900" lvl="0" indent="0">
              <a:buNone/>
            </a:pPr>
            <a:r>
              <a:rPr lang="de-DE" sz="1050" u="sng" dirty="0"/>
              <a:t>Das Haushaltseinkommen setzt sich wie folgt zusammen:</a:t>
            </a:r>
          </a:p>
          <a:p>
            <a:pPr marL="88900" lvl="0" indent="0">
              <a:buNone/>
            </a:pPr>
            <a:r>
              <a:rPr lang="de-DE" sz="1050" dirty="0"/>
              <a:t>Die Familie bezieht Kindergeld (wird auf das Bürgergeld angerechnet):    1.250,-€ </a:t>
            </a:r>
          </a:p>
          <a:p>
            <a:pPr marL="88900" lvl="0" indent="0">
              <a:buNone/>
            </a:pPr>
            <a:r>
              <a:rPr lang="de-DE" sz="1050" dirty="0"/>
              <a:t>Die Familie bezieht Bürgergeld: 	                       	                            3.793,-€</a:t>
            </a:r>
          </a:p>
          <a:p>
            <a:pPr marL="88900" lvl="0" indent="0">
              <a:buNone/>
            </a:pPr>
            <a:r>
              <a:rPr lang="de-DE" sz="1050" u="sng" dirty="0"/>
              <a:t>Die Familie bekommt pro Kind 20,-€ Sofortzuschlag:                                       100,-€  </a:t>
            </a:r>
          </a:p>
          <a:p>
            <a:pPr marL="88900" lvl="0" indent="0">
              <a:buNone/>
            </a:pPr>
            <a:r>
              <a:rPr lang="de-DE" sz="1050" u="sng" dirty="0"/>
              <a:t>Der Familie steht zum Leben (incl. Miete) zur Verfügung:                            5.143,-€ </a:t>
            </a:r>
          </a:p>
          <a:p>
            <a:pPr marL="88900" lvl="0" indent="0">
              <a:buNone/>
            </a:pPr>
            <a:endParaRPr lang="de-DE" sz="1050" u="sng" dirty="0"/>
          </a:p>
          <a:p>
            <a:pPr marL="88900" lvl="0" indent="0">
              <a:buNone/>
            </a:pPr>
            <a:r>
              <a:rPr lang="de-DE" sz="1050" u="sng" dirty="0"/>
              <a:t>Zusätzliche Vergünstigungen / Leistungen:</a:t>
            </a:r>
          </a:p>
          <a:p>
            <a:pPr lvl="0">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lvl="0">
              <a:buFont typeface="Wingdings" panose="05000000000000000000" pitchFamily="2" charset="2"/>
              <a:buChar char="Ø"/>
            </a:pPr>
            <a:r>
              <a:rPr lang="de-DE" sz="1050" dirty="0"/>
              <a:t>Befreiung von den Rundfunkgebühren</a:t>
            </a:r>
          </a:p>
          <a:p>
            <a:pPr lvl="0">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endParaRPr lang="de-DE" dirty="0"/>
          </a:p>
        </p:txBody>
      </p:sp>
      <p:sp>
        <p:nvSpPr>
          <p:cNvPr id="4" name="Fußzeilenplatzhalter 3">
            <a:extLst>
              <a:ext uri="{FF2B5EF4-FFF2-40B4-BE49-F238E27FC236}">
                <a16:creationId xmlns:a16="http://schemas.microsoft.com/office/drawing/2014/main" id="{6435EFF5-CDE1-40F5-8A79-2D1ED8D61BED}"/>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96E8AFBF-C6DE-4EA2-9838-5F34E4312631}"/>
              </a:ext>
            </a:extLst>
          </p:cNvPr>
          <p:cNvSpPr>
            <a:spLocks noGrp="1"/>
          </p:cNvSpPr>
          <p:nvPr>
            <p:ph type="sldNum" sz="quarter" idx="11"/>
          </p:nvPr>
        </p:nvSpPr>
        <p:spPr/>
        <p:txBody>
          <a:bodyPr/>
          <a:lstStyle/>
          <a:p>
            <a:fld id="{DC8927E2-E660-4982-9BE3-86DA6CF8CDF7}" type="slidenum">
              <a:rPr lang="de-DE" altLang="de-DE" smtClean="0"/>
              <a:pPr/>
              <a:t>67</a:t>
            </a:fld>
            <a:endParaRPr lang="de-DE" altLang="de-DE"/>
          </a:p>
        </p:txBody>
      </p:sp>
      <p:sp>
        <p:nvSpPr>
          <p:cNvPr id="6" name="Datumsplatzhalter 5">
            <a:extLst>
              <a:ext uri="{FF2B5EF4-FFF2-40B4-BE49-F238E27FC236}">
                <a16:creationId xmlns:a16="http://schemas.microsoft.com/office/drawing/2014/main" id="{23B26412-ABFF-42C2-B359-7A0EDB186ED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825998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48C4C-E3C3-460E-9D63-E8EA422A6F14}"/>
              </a:ext>
            </a:extLst>
          </p:cNvPr>
          <p:cNvSpPr>
            <a:spLocks noGrp="1"/>
          </p:cNvSpPr>
          <p:nvPr>
            <p:ph type="title"/>
          </p:nvPr>
        </p:nvSpPr>
        <p:spPr/>
        <p:txBody>
          <a:bodyPr/>
          <a:lstStyle/>
          <a:p>
            <a:r>
              <a:rPr lang="de-DE" sz="1600" u="sng" dirty="0"/>
              <a:t>Beispielsberechnung - Erwerbseinkommen + Inanspruchnahme weiterer Transferleistungen in 2024 – 7-köpfige Familie aus Marburg, in unangemessen teurer Wohnung</a:t>
            </a:r>
            <a:endParaRPr lang="de-DE" dirty="0"/>
          </a:p>
        </p:txBody>
      </p:sp>
      <p:sp>
        <p:nvSpPr>
          <p:cNvPr id="3" name="Inhaltsplatzhalter 2">
            <a:extLst>
              <a:ext uri="{FF2B5EF4-FFF2-40B4-BE49-F238E27FC236}">
                <a16:creationId xmlns:a16="http://schemas.microsoft.com/office/drawing/2014/main" id="{5536794F-433F-4D70-8CDD-B980CD7FC3C3}"/>
              </a:ext>
            </a:extLst>
          </p:cNvPr>
          <p:cNvSpPr>
            <a:spLocks noGrp="1"/>
          </p:cNvSpPr>
          <p:nvPr>
            <p:ph idx="1"/>
          </p:nvPr>
        </p:nvSpPr>
        <p:spPr/>
        <p:txBody>
          <a:bodyPr/>
          <a:lstStyle/>
          <a:p>
            <a:pPr marL="88900" indent="0">
              <a:buNone/>
            </a:pPr>
            <a:r>
              <a:rPr lang="de-DE" sz="1050" dirty="0"/>
              <a:t>Beispiel: 6-köpfige Familie aus Marburg, 5 Kinder, 10, 11, 12, 13, 14 Jahre alt, ein Elternteil als Pflegehilfskraft tätig.</a:t>
            </a:r>
          </a:p>
          <a:p>
            <a:pPr marL="88900" indent="0">
              <a:buNone/>
            </a:pPr>
            <a:r>
              <a:rPr lang="de-DE" sz="1050" dirty="0"/>
              <a:t>Einkommen Pflegehilfskraft:  		Brutto: 2.418,60 €</a:t>
            </a:r>
          </a:p>
          <a:p>
            <a:pPr marL="88900" indent="0">
              <a:buNone/>
            </a:pPr>
            <a:r>
              <a:rPr lang="de-DE" sz="1050" dirty="0"/>
              <a:t>				  Netto: 1.928,11 €</a:t>
            </a:r>
          </a:p>
          <a:p>
            <a:pPr marL="88900" indent="0">
              <a:buNone/>
            </a:pPr>
            <a:r>
              <a:rPr lang="de-DE" sz="1050" u="sng" dirty="0"/>
              <a:t>Bedarf nach Bürgergeld: </a:t>
            </a:r>
          </a:p>
          <a:p>
            <a:pPr marL="88900" indent="0">
              <a:buNone/>
            </a:pPr>
            <a:r>
              <a:rPr lang="de-DE" sz="1050" dirty="0"/>
              <a:t>Regelbedarf: 		3.043,-€ </a:t>
            </a:r>
          </a:p>
          <a:p>
            <a:pPr marL="88900" indent="0">
              <a:buNone/>
            </a:pPr>
            <a:r>
              <a:rPr lang="de-DE" sz="1050" dirty="0"/>
              <a:t>Kaltmiete: 			1.400,-€</a:t>
            </a:r>
          </a:p>
          <a:p>
            <a:pPr marL="88900" indent="0">
              <a:buNone/>
            </a:pPr>
            <a:r>
              <a:rPr lang="de-DE" sz="1050" dirty="0"/>
              <a:t>Nebenkosten: 		   300,-€ </a:t>
            </a:r>
          </a:p>
          <a:p>
            <a:pPr marL="88900" indent="0">
              <a:buNone/>
            </a:pPr>
            <a:r>
              <a:rPr lang="de-DE" sz="1050" u="sng" dirty="0"/>
              <a:t>Heizkosten:     		   300,-€ </a:t>
            </a:r>
          </a:p>
          <a:p>
            <a:pPr marL="88900" indent="0">
              <a:buNone/>
            </a:pPr>
            <a:r>
              <a:rPr lang="de-DE" sz="1050" u="sng" dirty="0"/>
              <a:t>Bedarf nach Bürgergeld     		5.043,-€ zzgl. 100,-€ Sofortzuschlag =&gt; 5.143,-€</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1.928,11 €</a:t>
            </a:r>
          </a:p>
          <a:p>
            <a:pPr marL="88900" indent="0">
              <a:buNone/>
            </a:pPr>
            <a:r>
              <a:rPr lang="de-DE" sz="1050" dirty="0"/>
              <a:t>Kindergeld:                                                                     1.250,00 € </a:t>
            </a:r>
          </a:p>
          <a:p>
            <a:pPr marL="88900" indent="0">
              <a:buNone/>
            </a:pPr>
            <a:r>
              <a:rPr lang="de-DE" sz="1050" dirty="0"/>
              <a:t>Wohngeld: 			                1.062,00 €</a:t>
            </a:r>
          </a:p>
          <a:p>
            <a:pPr marL="88900" indent="0">
              <a:buNone/>
            </a:pPr>
            <a:r>
              <a:rPr lang="de-DE" sz="1050" u="sng" dirty="0"/>
              <a:t>Kinderzuschlag: 		                1.460,00 €</a:t>
            </a:r>
          </a:p>
          <a:p>
            <a:pPr marL="88900" indent="0">
              <a:buNone/>
            </a:pPr>
            <a:r>
              <a:rPr lang="de-DE" sz="1050" u="sng" dirty="0"/>
              <a:t>Zur Verfügung stehendes Haushaltseinkommen:     5.700,11 €  </a:t>
            </a:r>
            <a:r>
              <a:rPr lang="de-DE" sz="1050" u="sng" dirty="0">
                <a:highlight>
                  <a:srgbClr val="FFFF00"/>
                </a:highlight>
              </a:rPr>
              <a:t>( = 557,11 €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endParaRPr lang="de-DE" dirty="0"/>
          </a:p>
        </p:txBody>
      </p:sp>
      <p:sp>
        <p:nvSpPr>
          <p:cNvPr id="4" name="Fußzeilenplatzhalter 3">
            <a:extLst>
              <a:ext uri="{FF2B5EF4-FFF2-40B4-BE49-F238E27FC236}">
                <a16:creationId xmlns:a16="http://schemas.microsoft.com/office/drawing/2014/main" id="{39717937-C540-463B-9A39-7432C651045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631851B-557B-4470-96BF-C3E4BF9609B2}"/>
              </a:ext>
            </a:extLst>
          </p:cNvPr>
          <p:cNvSpPr>
            <a:spLocks noGrp="1"/>
          </p:cNvSpPr>
          <p:nvPr>
            <p:ph type="sldNum" sz="quarter" idx="11"/>
          </p:nvPr>
        </p:nvSpPr>
        <p:spPr/>
        <p:txBody>
          <a:bodyPr/>
          <a:lstStyle/>
          <a:p>
            <a:fld id="{DC8927E2-E660-4982-9BE3-86DA6CF8CDF7}" type="slidenum">
              <a:rPr lang="de-DE" altLang="de-DE" smtClean="0"/>
              <a:pPr/>
              <a:t>68</a:t>
            </a:fld>
            <a:endParaRPr lang="de-DE" altLang="de-DE"/>
          </a:p>
        </p:txBody>
      </p:sp>
      <p:sp>
        <p:nvSpPr>
          <p:cNvPr id="6" name="Datumsplatzhalter 5">
            <a:extLst>
              <a:ext uri="{FF2B5EF4-FFF2-40B4-BE49-F238E27FC236}">
                <a16:creationId xmlns:a16="http://schemas.microsoft.com/office/drawing/2014/main" id="{F539D3B9-6D22-405B-8DE8-B71A32649545}"/>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264571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Neustadt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69</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t>
            </a:r>
            <a:r>
              <a:rPr lang="de-DE" sz="1050" u="sng" dirty="0"/>
              <a:t>Alleinerziehende</a:t>
            </a:r>
            <a:r>
              <a:rPr lang="de-DE" sz="1050" dirty="0"/>
              <a:t> Mutter mit zwei Kindern, 13 und 14 Jahre alt, aus Neustadt.</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470,-€</a:t>
            </a:r>
          </a:p>
          <a:p>
            <a:pPr marL="88900" indent="0">
              <a:buNone/>
            </a:pPr>
            <a:r>
              <a:rPr lang="de-DE" sz="1050" dirty="0"/>
              <a:t>Nebenkosten: 		   130,-€ </a:t>
            </a:r>
          </a:p>
          <a:p>
            <a:pPr marL="88900" indent="0">
              <a:buNone/>
            </a:pPr>
            <a:r>
              <a:rPr lang="de-DE" sz="1050" u="sng" dirty="0"/>
              <a:t>Heizkosten:     		   150,-€ </a:t>
            </a:r>
          </a:p>
          <a:p>
            <a:pPr marL="88900" indent="0">
              <a:buNone/>
            </a:pPr>
            <a:r>
              <a:rPr lang="de-DE" sz="1050" u="sng" dirty="0"/>
              <a:t>Bedarf nach Bürgergeld     	                     2.376,68 €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1.876,68 €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2.416,68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691858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CCE09-CF34-478C-A5E5-AD05D46AB5D3}"/>
              </a:ext>
            </a:extLst>
          </p:cNvPr>
          <p:cNvSpPr>
            <a:spLocks noGrp="1"/>
          </p:cNvSpPr>
          <p:nvPr>
            <p:ph type="title"/>
          </p:nvPr>
        </p:nvSpPr>
        <p:spPr>
          <a:xfrm>
            <a:off x="718553" y="395288"/>
            <a:ext cx="7308917" cy="717550"/>
          </a:xfrm>
        </p:spPr>
        <p:txBody>
          <a:bodyPr/>
          <a:lstStyle/>
          <a:p>
            <a:r>
              <a:rPr lang="de-DE" sz="2000" u="sng" dirty="0"/>
              <a:t>Weitere Änderungen beim Einkommen im Bürgergeld</a:t>
            </a:r>
          </a:p>
        </p:txBody>
      </p:sp>
      <p:sp>
        <p:nvSpPr>
          <p:cNvPr id="3" name="Inhaltsplatzhalter 2">
            <a:extLst>
              <a:ext uri="{FF2B5EF4-FFF2-40B4-BE49-F238E27FC236}">
                <a16:creationId xmlns:a16="http://schemas.microsoft.com/office/drawing/2014/main" id="{32926B9B-8B8B-4531-BD41-93A69D5D3204}"/>
              </a:ext>
            </a:extLst>
          </p:cNvPr>
          <p:cNvSpPr>
            <a:spLocks noGrp="1"/>
          </p:cNvSpPr>
          <p:nvPr>
            <p:ph idx="1"/>
          </p:nvPr>
        </p:nvSpPr>
        <p:spPr/>
        <p:txBody>
          <a:bodyPr/>
          <a:lstStyle/>
          <a:p>
            <a:pPr marL="342900" lvl="0" algn="just">
              <a:lnSpc>
                <a:spcPct val="106000"/>
              </a:lnSpc>
              <a:spcAft>
                <a:spcPts val="0"/>
              </a:spcAft>
              <a:buFont typeface="Wingdings" panose="05000000000000000000" pitchFamily="2" charset="2"/>
              <a:buChar char=""/>
              <a:tabLst>
                <a:tab pos="180340" algn="l"/>
              </a:tabLst>
            </a:pPr>
            <a:r>
              <a:rPr lang="de-DE" sz="1800" b="0" dirty="0">
                <a:latin typeface="Arial" panose="020B0604020202020204" pitchFamily="34" charset="0"/>
                <a:ea typeface="Times New Roman" panose="02020603050405020304" pitchFamily="18" charset="0"/>
                <a:cs typeface="Arial" panose="020B0604020202020204" pitchFamily="34" charset="0"/>
              </a:rPr>
              <a:t>Ferienjobs: Einkommen aus Schülerjobs in den Ferien bleibt gänzlich unberücksichtigt.</a:t>
            </a:r>
          </a:p>
          <a:p>
            <a:pPr marL="342900" lvl="0" algn="just">
              <a:lnSpc>
                <a:spcPct val="106000"/>
              </a:lnSpc>
              <a:spcAft>
                <a:spcPts val="0"/>
              </a:spcAft>
              <a:buFont typeface="Wingdings" panose="05000000000000000000" pitchFamily="2" charset="2"/>
              <a:buChar char=""/>
              <a:tabLst>
                <a:tab pos="180340" algn="l"/>
              </a:tabLst>
            </a:pPr>
            <a:endParaRPr lang="de-DE" sz="1800" b="0" dirty="0">
              <a:latin typeface="Arial" panose="020B0604020202020204" pitchFamily="34" charset="0"/>
              <a:ea typeface="Times New Roman" panose="02020603050405020304" pitchFamily="18" charset="0"/>
              <a:cs typeface="Arial" panose="020B0604020202020204" pitchFamily="34" charset="0"/>
            </a:endParaRPr>
          </a:p>
          <a:p>
            <a:endParaRPr lang="de-DE" dirty="0"/>
          </a:p>
        </p:txBody>
      </p:sp>
      <p:sp>
        <p:nvSpPr>
          <p:cNvPr id="4" name="Fußzeilenplatzhalter 3">
            <a:extLst>
              <a:ext uri="{FF2B5EF4-FFF2-40B4-BE49-F238E27FC236}">
                <a16:creationId xmlns:a16="http://schemas.microsoft.com/office/drawing/2014/main" id="{83ADE9CB-75CD-4A10-8036-64F93326F656}"/>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B77140DC-A434-4985-B9DC-252BBCA8D0E4}"/>
              </a:ext>
            </a:extLst>
          </p:cNvPr>
          <p:cNvSpPr>
            <a:spLocks noGrp="1"/>
          </p:cNvSpPr>
          <p:nvPr>
            <p:ph type="sldNum" sz="quarter" idx="11"/>
          </p:nvPr>
        </p:nvSpPr>
        <p:spPr/>
        <p:txBody>
          <a:bodyPr/>
          <a:lstStyle/>
          <a:p>
            <a:fld id="{DC8927E2-E660-4982-9BE3-86DA6CF8CDF7}" type="slidenum">
              <a:rPr lang="de-DE" altLang="de-DE" smtClean="0"/>
              <a:pPr/>
              <a:t>7</a:t>
            </a:fld>
            <a:endParaRPr lang="de-DE" altLang="de-DE"/>
          </a:p>
        </p:txBody>
      </p:sp>
      <p:sp>
        <p:nvSpPr>
          <p:cNvPr id="6" name="Datumsplatzhalter 5">
            <a:extLst>
              <a:ext uri="{FF2B5EF4-FFF2-40B4-BE49-F238E27FC236}">
                <a16:creationId xmlns:a16="http://schemas.microsoft.com/office/drawing/2014/main" id="{B60847FF-F8A8-472D-A8F1-576D6A61E321}"/>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220069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p:txBody>
          <a:bodyPr/>
          <a:lstStyle/>
          <a:p>
            <a:r>
              <a:rPr lang="de-DE" sz="1600" u="sng" dirty="0"/>
              <a:t>Beispielsberechnung - Erwerbseinkommen + Inanspruchnahme weiterer Transferleistungen in 2024 – Alleinerziehende mit 2 Kindern aus Neustadt</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114425"/>
            <a:ext cx="8229600" cy="4679950"/>
          </a:xfrm>
        </p:spPr>
        <p:txBody>
          <a:bodyPr/>
          <a:lstStyle/>
          <a:p>
            <a:pPr marL="88900" indent="0">
              <a:buNone/>
            </a:pPr>
            <a:r>
              <a:rPr lang="de-DE" sz="1050" dirty="0"/>
              <a:t>Beispiel: Alleinerziehende, zwei Kindern, 13 und 14 Jahre alt, erhalten keinen Kindesunterhalt, aus Neustadt, Mutter als 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470,-€</a:t>
            </a:r>
          </a:p>
          <a:p>
            <a:pPr marL="88900" indent="0">
              <a:buNone/>
            </a:pPr>
            <a:r>
              <a:rPr lang="de-DE" sz="1050" dirty="0"/>
              <a:t>Nebenkosten: 		   130,-€ </a:t>
            </a:r>
          </a:p>
          <a:p>
            <a:pPr marL="88900" indent="0">
              <a:buNone/>
            </a:pPr>
            <a:r>
              <a:rPr lang="de-DE" sz="1050" u="sng" dirty="0"/>
              <a:t>Heizkosten:     		   150,-€ </a:t>
            </a:r>
          </a:p>
          <a:p>
            <a:pPr marL="88900" indent="0">
              <a:buNone/>
            </a:pPr>
            <a:r>
              <a:rPr lang="de-DE" sz="1050" u="sng" dirty="0"/>
              <a:t>Bedarf nach Bürgergeld     	                     2.376,68 € zzgl. 40,-€ Sofortzuschlag =&gt; 2.416,68 €</a:t>
            </a:r>
          </a:p>
          <a:p>
            <a:pPr marL="88900" lvl="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21,00 €</a:t>
            </a:r>
          </a:p>
          <a:p>
            <a:pPr marL="88900" indent="0">
              <a:buNone/>
            </a:pPr>
            <a:r>
              <a:rPr lang="de-DE" sz="1050" u="sng" dirty="0"/>
              <a:t>Kinderzuschlag: 		                   134,27 €</a:t>
            </a:r>
          </a:p>
          <a:p>
            <a:pPr marL="88900" indent="0">
              <a:buNone/>
            </a:pPr>
            <a:r>
              <a:rPr lang="de-DE" sz="1050" u="sng" dirty="0"/>
              <a:t>Zur Verfügung stehendes Haushaltseinkommen:     3. 270,84 €  </a:t>
            </a:r>
            <a:r>
              <a:rPr lang="de-DE" sz="1050" u="sng" dirty="0">
                <a:highlight>
                  <a:srgbClr val="FFFF00"/>
                </a:highlight>
              </a:rPr>
              <a:t>( = 854,16 €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70</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032830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Weimar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71</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zwei Kindern, 13 und 14 Jahre alt, aus Weimar.</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560,-€</a:t>
            </a:r>
          </a:p>
          <a:p>
            <a:pPr marL="88900" indent="0">
              <a:buNone/>
            </a:pPr>
            <a:r>
              <a:rPr lang="de-DE" sz="1050" dirty="0"/>
              <a:t>Nebenkosten: 		   140,-€ </a:t>
            </a:r>
          </a:p>
          <a:p>
            <a:pPr marL="88900" indent="0">
              <a:buNone/>
            </a:pPr>
            <a:r>
              <a:rPr lang="de-DE" sz="1050" u="sng" dirty="0"/>
              <a:t>Heizkosten:     		   150,-€ </a:t>
            </a:r>
          </a:p>
          <a:p>
            <a:pPr marL="88900" indent="0">
              <a:buNone/>
            </a:pPr>
            <a:r>
              <a:rPr lang="de-DE" sz="1050" u="sng" dirty="0"/>
              <a:t>Bedarf nach Bürgergeld     	                     2.476,68 €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1.976,68 €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2.516,68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401919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2 Kindern aus Weimar</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zwei Kindern, 13 und 14 Jahre alt, erhalten keinen Kindesunterhalt, aus Weimar, Mutter als 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560,-€</a:t>
            </a:r>
          </a:p>
          <a:p>
            <a:pPr marL="88900" indent="0">
              <a:buNone/>
            </a:pPr>
            <a:r>
              <a:rPr lang="de-DE" sz="1050" dirty="0"/>
              <a:t>Nebenkosten: 		   140,-€ </a:t>
            </a:r>
          </a:p>
          <a:p>
            <a:pPr marL="88900" indent="0">
              <a:buNone/>
            </a:pPr>
            <a:r>
              <a:rPr lang="de-DE" sz="1050" u="sng" dirty="0"/>
              <a:t>Heizkosten:     		   150,-€ </a:t>
            </a:r>
          </a:p>
          <a:p>
            <a:pPr marL="88900" indent="0">
              <a:buNone/>
            </a:pPr>
            <a:r>
              <a:rPr lang="de-DE" sz="1050" u="sng" dirty="0"/>
              <a:t>Bedarf nach Bürgergeld     	                     2.476,68 € zzgl. 20,-€ Sofortzuschlag =&gt; 2.516,68 €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21,00 €</a:t>
            </a:r>
          </a:p>
          <a:p>
            <a:pPr marL="88900" indent="0">
              <a:buNone/>
            </a:pPr>
            <a:r>
              <a:rPr lang="de-DE" sz="1050" u="sng" dirty="0"/>
              <a:t>Kinderzuschlag: 		                   162,62 €</a:t>
            </a:r>
          </a:p>
          <a:p>
            <a:pPr marL="88900" indent="0">
              <a:buNone/>
            </a:pPr>
            <a:r>
              <a:rPr lang="de-DE" sz="1050" u="sng" dirty="0"/>
              <a:t>Zur Verfügung stehendes Haushaltseinkommen:     3.299,19 €  </a:t>
            </a:r>
            <a:r>
              <a:rPr lang="de-DE" sz="1050" u="sng" dirty="0">
                <a:highlight>
                  <a:srgbClr val="FFFF00"/>
                </a:highlight>
              </a:rPr>
              <a:t>( = 782,51 €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72</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801408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2 Kindern aus Marburg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73</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zwei Kindern, 13 und 14 Jahre alt, aus Marburg.</a:t>
            </a:r>
          </a:p>
          <a:p>
            <a:pPr marL="88900" indent="0">
              <a:buNone/>
            </a:pPr>
            <a:endParaRPr lang="de-DE" sz="1050" dirty="0"/>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600,-€</a:t>
            </a:r>
          </a:p>
          <a:p>
            <a:pPr marL="88900" indent="0">
              <a:buNone/>
            </a:pPr>
            <a:r>
              <a:rPr lang="de-DE" sz="1050" dirty="0"/>
              <a:t>Nebenkosten: 		   240,-€ </a:t>
            </a:r>
          </a:p>
          <a:p>
            <a:pPr marL="88900" indent="0">
              <a:buNone/>
            </a:pPr>
            <a:r>
              <a:rPr lang="de-DE" sz="1050" u="sng" dirty="0"/>
              <a:t>Heizkosten:     		   150,-€ </a:t>
            </a:r>
          </a:p>
          <a:p>
            <a:pPr marL="88900" indent="0">
              <a:buNone/>
            </a:pPr>
            <a:r>
              <a:rPr lang="de-DE" sz="1050" u="sng" dirty="0"/>
              <a:t>Bedarf nach Bürgergeld     	                     2.616,68 €</a:t>
            </a:r>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500,-€ </a:t>
            </a:r>
          </a:p>
          <a:p>
            <a:pPr marL="88900" indent="0">
              <a:buNone/>
            </a:pPr>
            <a:r>
              <a:rPr lang="de-DE" sz="1050" dirty="0"/>
              <a:t>Die Familie bezieht Bürgergeld: 	                       	                       2.116,68 €</a:t>
            </a:r>
          </a:p>
          <a:p>
            <a:pPr marL="88900" indent="0">
              <a:buNone/>
            </a:pPr>
            <a:r>
              <a:rPr lang="de-DE" sz="1050" u="sng" dirty="0"/>
              <a:t>Die Familie bekommt pro Kind 20,-€ Sofortzuschlag:                                        40,-€  </a:t>
            </a:r>
          </a:p>
          <a:p>
            <a:pPr marL="88900" indent="0">
              <a:buNone/>
            </a:pPr>
            <a:r>
              <a:rPr lang="de-DE" sz="1050" u="sng" dirty="0"/>
              <a:t>Der Familie steht zum Leben (incl. Miete) zur Verfügung:                        2.656,68 €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423809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2 Kindern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zwei Kindern, 13 und 14 Jahre alt, erhalten keinen Kindesunterhalt, aus Marburg, Mutter als Pflegehilfskraft tätig. Einkommen Pflegehilfskraft:	</a:t>
            </a:r>
            <a:r>
              <a:rPr lang="de-DE" sz="1050" dirty="0">
                <a:highlight>
                  <a:srgbClr val="FFFF00"/>
                </a:highlight>
              </a:rPr>
              <a:t>Brutto: 2.418,60 €</a:t>
            </a:r>
          </a:p>
          <a:p>
            <a:pPr marL="88900" indent="0">
              <a:buNone/>
            </a:pPr>
            <a:r>
              <a:rPr lang="de-DE" sz="1050" dirty="0"/>
              <a:t>				</a:t>
            </a:r>
            <a:r>
              <a:rPr lang="de-DE" sz="1050" dirty="0">
                <a:highlight>
                  <a:srgbClr val="FFFF00"/>
                </a:highlight>
              </a:rPr>
              <a:t>Netto: 1.825,57 €</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600,-€</a:t>
            </a:r>
          </a:p>
          <a:p>
            <a:pPr marL="88900" indent="0">
              <a:buNone/>
            </a:pPr>
            <a:r>
              <a:rPr lang="de-DE" sz="1050" dirty="0"/>
              <a:t>Nebenkosten: 		   240,-€ </a:t>
            </a:r>
          </a:p>
          <a:p>
            <a:pPr marL="88900" indent="0">
              <a:buNone/>
            </a:pPr>
            <a:r>
              <a:rPr lang="de-DE" sz="1050" u="sng" dirty="0"/>
              <a:t>Heizkosten:     		   150,-€ </a:t>
            </a:r>
          </a:p>
          <a:p>
            <a:pPr marL="88900" indent="0">
              <a:buNone/>
            </a:pPr>
            <a:r>
              <a:rPr lang="de-DE" sz="1050" u="sng" dirty="0"/>
              <a:t>Bedarf nach Bürgergeld     	                     2.616,68 € zzgl. 40,- € Sofortzuschlag =&gt; 2.656,68 €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116,00 €</a:t>
            </a:r>
          </a:p>
          <a:p>
            <a:pPr marL="88900" indent="0">
              <a:buNone/>
            </a:pPr>
            <a:r>
              <a:rPr lang="de-DE" sz="1050" u="sng" dirty="0"/>
              <a:t>Kinderzuschlag: 		                   202,31 €</a:t>
            </a:r>
          </a:p>
          <a:p>
            <a:pPr marL="88900" indent="0">
              <a:buNone/>
            </a:pPr>
            <a:r>
              <a:rPr lang="de-DE" sz="1050" u="sng" dirty="0"/>
              <a:t>Zur Verfügung stehendes Haushaltseinkommen:     3.433,88 €  </a:t>
            </a:r>
            <a:r>
              <a:rPr lang="de-DE" sz="1050" u="sng" dirty="0">
                <a:highlight>
                  <a:srgbClr val="FFFF00"/>
                </a:highlight>
              </a:rPr>
              <a:t>( = 777,20 €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74</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478096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400" u="sng" dirty="0"/>
              <a:t>Beispielsberechnung - Erwerbseinkommen + Inanspruchnahme weiterer Transferleistungen in 2024 – Alleinerziehende mit 2 Kindern aus Marburg, </a:t>
            </a:r>
            <a:r>
              <a:rPr lang="de-DE" sz="1400" u="sng" dirty="0">
                <a:highlight>
                  <a:srgbClr val="FFFF00"/>
                </a:highlight>
              </a:rPr>
              <a:t>Teilzeittätigkeit</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zwei Kindern, 13 und 14 Jahre alt, erhalten keinen Kindesunterhalt, aus Marburg, Mutter als Pflegehilfskraft tätig. Einkommen Pflegehilfskraft:	</a:t>
            </a:r>
            <a:r>
              <a:rPr lang="de-DE" sz="1050" dirty="0">
                <a:highlight>
                  <a:srgbClr val="FFFF00"/>
                </a:highlight>
              </a:rPr>
              <a:t>Brutto: 1.300 €</a:t>
            </a:r>
          </a:p>
          <a:p>
            <a:pPr marL="88900" indent="0">
              <a:buNone/>
            </a:pPr>
            <a:r>
              <a:rPr lang="de-DE" sz="1050" dirty="0"/>
              <a:t>				</a:t>
            </a:r>
            <a:r>
              <a:rPr lang="de-DE" sz="1050" dirty="0">
                <a:highlight>
                  <a:srgbClr val="FFFF00"/>
                </a:highlight>
              </a:rPr>
              <a:t>Netto: 1.037,40 € (bei Steuerklasse 2)</a:t>
            </a:r>
          </a:p>
          <a:p>
            <a:pPr marL="88900" indent="0">
              <a:buNone/>
            </a:pPr>
            <a:r>
              <a:rPr lang="de-DE" sz="1050" u="sng" dirty="0"/>
              <a:t>Bedarf nach Bürgergeld: </a:t>
            </a:r>
          </a:p>
          <a:p>
            <a:pPr marL="88900" indent="0">
              <a:buNone/>
            </a:pPr>
            <a:r>
              <a:rPr lang="de-DE" sz="1050" dirty="0"/>
              <a:t>Regelbedarf: 		1.424,-€</a:t>
            </a:r>
          </a:p>
          <a:p>
            <a:pPr marL="88900" indent="0">
              <a:buNone/>
            </a:pPr>
            <a:r>
              <a:rPr lang="de-DE" sz="1050" dirty="0"/>
              <a:t>Alleinerziehungsmehrbedarf:                     202,68 €</a:t>
            </a:r>
          </a:p>
          <a:p>
            <a:pPr marL="88900" indent="0">
              <a:buNone/>
            </a:pPr>
            <a:r>
              <a:rPr lang="de-DE" sz="1050" dirty="0"/>
              <a:t>Kaltmiete: 			   600,-€</a:t>
            </a:r>
          </a:p>
          <a:p>
            <a:pPr marL="88900" indent="0">
              <a:buNone/>
            </a:pPr>
            <a:r>
              <a:rPr lang="de-DE" sz="1050" dirty="0"/>
              <a:t>Nebenkosten: 		   240,-€ </a:t>
            </a:r>
          </a:p>
          <a:p>
            <a:pPr marL="88900" indent="0">
              <a:buNone/>
            </a:pPr>
            <a:r>
              <a:rPr lang="de-DE" sz="1050" u="sng" dirty="0"/>
              <a:t>Heizkosten:     		   150,-€ </a:t>
            </a:r>
          </a:p>
          <a:p>
            <a:pPr marL="88900" indent="0">
              <a:buNone/>
            </a:pPr>
            <a:r>
              <a:rPr lang="de-DE" sz="1050" u="sng" dirty="0"/>
              <a:t>Bedarf nach Bürgergeld     	                     2.616,68 € zzgl. 40,- € Sofortzuschlag =&gt; 2.656,68 €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1.037,40 €</a:t>
            </a:r>
          </a:p>
          <a:p>
            <a:pPr marL="88900" indent="0">
              <a:buNone/>
            </a:pPr>
            <a:r>
              <a:rPr lang="de-DE" sz="1050" dirty="0"/>
              <a:t>Kindergeld:                                                                       500,00 € </a:t>
            </a:r>
          </a:p>
          <a:p>
            <a:pPr marL="88900" indent="0">
              <a:buNone/>
            </a:pPr>
            <a:r>
              <a:rPr lang="de-DE" sz="1050" dirty="0"/>
              <a:t>Unterhaltsvorschuss:		                   790,00 €</a:t>
            </a:r>
          </a:p>
          <a:p>
            <a:pPr marL="88900" indent="0">
              <a:buNone/>
            </a:pPr>
            <a:r>
              <a:rPr lang="de-DE" sz="1050" dirty="0"/>
              <a:t>Wohngeld: 			                   496,00 €</a:t>
            </a:r>
          </a:p>
          <a:p>
            <a:pPr marL="88900" indent="0">
              <a:buNone/>
            </a:pPr>
            <a:r>
              <a:rPr lang="de-DE" sz="1050" u="sng" dirty="0"/>
              <a:t>Kinderzuschlag: 		                   228,50 €</a:t>
            </a:r>
          </a:p>
          <a:p>
            <a:pPr marL="88900" indent="0">
              <a:buNone/>
            </a:pPr>
            <a:r>
              <a:rPr lang="de-DE" sz="1050" u="sng" dirty="0"/>
              <a:t>Zur Verfügung stehendes Haushaltseinkommen:     3.051,90 €  </a:t>
            </a:r>
            <a:r>
              <a:rPr lang="de-DE" sz="1050" u="sng" dirty="0">
                <a:highlight>
                  <a:srgbClr val="FFFF00"/>
                </a:highlight>
              </a:rPr>
              <a:t>( = 395,22 €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75</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04385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2411C6E-3865-46F0-BF4D-A586ABB15ACF}"/>
              </a:ext>
            </a:extLst>
          </p:cNvPr>
          <p:cNvSpPr>
            <a:spLocks noGrp="1"/>
          </p:cNvSpPr>
          <p:nvPr>
            <p:ph type="title"/>
          </p:nvPr>
        </p:nvSpPr>
        <p:spPr>
          <a:xfrm>
            <a:off x="630238" y="365125"/>
            <a:ext cx="7886700" cy="1316037"/>
          </a:xfrm>
        </p:spPr>
        <p:txBody>
          <a:bodyPr/>
          <a:lstStyle/>
          <a:p>
            <a:pPr marL="88900" lvl="0">
              <a:spcBef>
                <a:spcPct val="20000"/>
              </a:spcBef>
              <a:buClr>
                <a:srgbClr val="2D61B0"/>
              </a:buClr>
            </a:pPr>
            <a:br>
              <a:rPr lang="de-DE" sz="1050" u="sng" dirty="0">
                <a:ea typeface="+mn-ea"/>
                <a:cs typeface="+mn-cs"/>
              </a:rPr>
            </a:br>
            <a:br>
              <a:rPr lang="de-DE" sz="1050" u="sng" dirty="0">
                <a:ea typeface="+mn-ea"/>
                <a:cs typeface="+mn-cs"/>
              </a:rPr>
            </a:br>
            <a:br>
              <a:rPr lang="de-DE" sz="1050" u="sng" dirty="0">
                <a:ea typeface="+mn-ea"/>
                <a:cs typeface="+mn-cs"/>
              </a:rPr>
            </a:br>
            <a:r>
              <a:rPr lang="de-DE" sz="1400" u="sng" dirty="0">
                <a:ea typeface="+mn-ea"/>
                <a:cs typeface="+mn-cs"/>
              </a:rPr>
              <a:t>Exkurs: </a:t>
            </a:r>
            <a:r>
              <a:rPr lang="de-DE" sz="1400" u="sng" dirty="0" err="1">
                <a:ea typeface="+mn-ea"/>
                <a:cs typeface="+mn-cs"/>
              </a:rPr>
              <a:t>Günstigerrechnung</a:t>
            </a:r>
            <a:r>
              <a:rPr lang="de-DE" sz="1400" u="sng" dirty="0">
                <a:ea typeface="+mn-ea"/>
                <a:cs typeface="+mn-cs"/>
              </a:rPr>
              <a:t> / Gegenüberstellung von aufstockendem Bürgergeld und Kinderzuschlag / Wohngeld bei </a:t>
            </a:r>
            <a:r>
              <a:rPr lang="de-DE" sz="1400" u="sng" dirty="0">
                <a:highlight>
                  <a:srgbClr val="FFFF00"/>
                </a:highlight>
                <a:ea typeface="+mn-ea"/>
                <a:cs typeface="+mn-cs"/>
              </a:rPr>
              <a:t>Teilzeittätigkeit</a:t>
            </a:r>
            <a:r>
              <a:rPr lang="de-DE" sz="1400" u="sng" dirty="0">
                <a:ea typeface="+mn-ea"/>
                <a:cs typeface="+mn-cs"/>
              </a:rPr>
              <a:t> und nur geringfügig höheren </a:t>
            </a:r>
            <a:br>
              <a:rPr lang="de-DE" sz="1400" u="sng" dirty="0">
                <a:ea typeface="+mn-ea"/>
                <a:cs typeface="+mn-cs"/>
              </a:rPr>
            </a:br>
            <a:r>
              <a:rPr lang="de-DE" sz="1400" u="sng" dirty="0">
                <a:ea typeface="+mn-ea"/>
                <a:cs typeface="+mn-cs"/>
              </a:rPr>
              <a:t>vorrangigen Leistungen   </a:t>
            </a:r>
            <a:br>
              <a:rPr lang="de-DE" sz="1400" u="sng" dirty="0">
                <a:ea typeface="+mn-ea"/>
                <a:cs typeface="+mn-cs"/>
              </a:rPr>
            </a:br>
            <a:br>
              <a:rPr lang="de-DE" sz="1050" u="sng" dirty="0">
                <a:ea typeface="+mn-ea"/>
                <a:cs typeface="+mn-cs"/>
              </a:rPr>
            </a:br>
            <a:r>
              <a:rPr lang="de-DE" sz="1050" dirty="0">
                <a:ea typeface="+mn-ea"/>
                <a:cs typeface="+mn-cs"/>
              </a:rPr>
              <a:t>Beispiel: Alleinerziehende, zwei Kindern, 13 und 14 Jahre alt, erhalten keinen Kindesunterhalt, aus Marburg, Mutter als Pflegehilfskraft tätig. Einkommen Pflegehilfskraft:	</a:t>
            </a:r>
            <a:r>
              <a:rPr lang="de-DE" sz="1050" dirty="0">
                <a:highlight>
                  <a:srgbClr val="FFFF00"/>
                </a:highlight>
                <a:ea typeface="+mn-ea"/>
                <a:cs typeface="+mn-cs"/>
              </a:rPr>
              <a:t>Brutto: 1.300 €</a:t>
            </a:r>
            <a:br>
              <a:rPr lang="de-DE" sz="1050" dirty="0">
                <a:highlight>
                  <a:srgbClr val="FFFF00"/>
                </a:highlight>
                <a:ea typeface="+mn-ea"/>
                <a:cs typeface="+mn-cs"/>
              </a:rPr>
            </a:br>
            <a:r>
              <a:rPr lang="de-DE" sz="1050" dirty="0">
                <a:ea typeface="+mn-ea"/>
                <a:cs typeface="+mn-cs"/>
              </a:rPr>
              <a:t>				</a:t>
            </a:r>
            <a:r>
              <a:rPr lang="de-DE" sz="1050" dirty="0">
                <a:highlight>
                  <a:srgbClr val="FFFF00"/>
                </a:highlight>
                <a:ea typeface="+mn-ea"/>
                <a:cs typeface="+mn-cs"/>
              </a:rPr>
              <a:t>Netto: 1.037,40 € (bei Steuerklasse 2)</a:t>
            </a:r>
            <a:br>
              <a:rPr lang="de-DE" sz="1050" dirty="0">
                <a:highlight>
                  <a:srgbClr val="FFFF00"/>
                </a:highlight>
                <a:ea typeface="+mn-ea"/>
                <a:cs typeface="+mn-cs"/>
              </a:rPr>
            </a:br>
            <a:endParaRPr lang="de-DE" dirty="0"/>
          </a:p>
        </p:txBody>
      </p:sp>
      <p:sp>
        <p:nvSpPr>
          <p:cNvPr id="8" name="Textplatzhalter 7">
            <a:extLst>
              <a:ext uri="{FF2B5EF4-FFF2-40B4-BE49-F238E27FC236}">
                <a16:creationId xmlns:a16="http://schemas.microsoft.com/office/drawing/2014/main" id="{4A93201E-328B-4E1A-AFFA-0D28B9B73876}"/>
              </a:ext>
            </a:extLst>
          </p:cNvPr>
          <p:cNvSpPr>
            <a:spLocks noGrp="1"/>
          </p:cNvSpPr>
          <p:nvPr>
            <p:ph type="body" idx="1"/>
          </p:nvPr>
        </p:nvSpPr>
        <p:spPr>
          <a:xfrm>
            <a:off x="630238" y="1681163"/>
            <a:ext cx="3868737" cy="417144"/>
          </a:xfrm>
        </p:spPr>
        <p:txBody>
          <a:bodyPr/>
          <a:lstStyle/>
          <a:p>
            <a:r>
              <a:rPr lang="de-DE" sz="1600" dirty="0"/>
              <a:t>Bürgergeld</a:t>
            </a:r>
          </a:p>
        </p:txBody>
      </p:sp>
      <p:sp>
        <p:nvSpPr>
          <p:cNvPr id="9" name="Inhaltsplatzhalter 8">
            <a:extLst>
              <a:ext uri="{FF2B5EF4-FFF2-40B4-BE49-F238E27FC236}">
                <a16:creationId xmlns:a16="http://schemas.microsoft.com/office/drawing/2014/main" id="{8EDA2DAB-8745-49B7-B196-E2331AA18E46}"/>
              </a:ext>
            </a:extLst>
          </p:cNvPr>
          <p:cNvSpPr>
            <a:spLocks noGrp="1"/>
          </p:cNvSpPr>
          <p:nvPr>
            <p:ph sz="half" idx="2"/>
          </p:nvPr>
        </p:nvSpPr>
        <p:spPr>
          <a:xfrm>
            <a:off x="553236" y="2361222"/>
            <a:ext cx="3868737" cy="3684588"/>
          </a:xfrm>
        </p:spPr>
        <p:txBody>
          <a:bodyPr/>
          <a:lstStyle/>
          <a:p>
            <a:pPr marL="88900" lvl="0" indent="0">
              <a:buNone/>
            </a:pPr>
            <a:r>
              <a:rPr lang="de-DE" sz="1050" u="sng" dirty="0"/>
              <a:t>Zur Verfügung stehendes Haushaltseinkommen bei Erwerbstätigkeit und aufstockendem Bürgergeld: </a:t>
            </a:r>
          </a:p>
          <a:p>
            <a:pPr marL="88900" lvl="0" indent="0">
              <a:buNone/>
            </a:pPr>
            <a:endParaRPr lang="de-DE" sz="1050" dirty="0"/>
          </a:p>
          <a:p>
            <a:pPr marL="88900" lvl="0" indent="0">
              <a:buNone/>
            </a:pPr>
            <a:r>
              <a:rPr lang="de-DE" sz="1050" dirty="0"/>
              <a:t>Regelbedarf: 		1.424,-€</a:t>
            </a:r>
          </a:p>
          <a:p>
            <a:pPr marL="88900" lvl="0" indent="0">
              <a:buNone/>
            </a:pPr>
            <a:r>
              <a:rPr lang="de-DE" sz="1050" dirty="0"/>
              <a:t>Alleinerziehungsmehrbedarf:                     202,68 €</a:t>
            </a:r>
          </a:p>
          <a:p>
            <a:pPr marL="88900" lvl="0" indent="0">
              <a:buNone/>
            </a:pPr>
            <a:r>
              <a:rPr lang="de-DE" sz="1050" dirty="0"/>
              <a:t>Kaltmiete: 			   600,-€</a:t>
            </a:r>
          </a:p>
          <a:p>
            <a:pPr marL="88900" lvl="0" indent="0">
              <a:buNone/>
            </a:pPr>
            <a:r>
              <a:rPr lang="de-DE" sz="1050" dirty="0"/>
              <a:t>Nebenkosten: 		   240,-€ </a:t>
            </a:r>
          </a:p>
          <a:p>
            <a:pPr marL="88900" lvl="0" indent="0">
              <a:buNone/>
            </a:pPr>
            <a:r>
              <a:rPr lang="de-DE" sz="1050" u="sng" dirty="0"/>
              <a:t>Heizkosten:     		   150,-€ </a:t>
            </a:r>
          </a:p>
          <a:p>
            <a:pPr marL="88900" lvl="0" indent="0">
              <a:buNone/>
            </a:pPr>
            <a:r>
              <a:rPr lang="de-DE" sz="1050" u="sng" dirty="0"/>
              <a:t>Bedarf nach Bürgergeld     	                     2.616,68 € </a:t>
            </a:r>
          </a:p>
          <a:p>
            <a:pPr marL="88900" lvl="0" indent="0">
              <a:buNone/>
            </a:pPr>
            <a:r>
              <a:rPr lang="de-DE" sz="1050" dirty="0"/>
              <a:t>abzgl. </a:t>
            </a:r>
            <a:r>
              <a:rPr lang="de-DE" sz="1050" dirty="0" err="1"/>
              <a:t>anzurechn</a:t>
            </a:r>
            <a:r>
              <a:rPr lang="de-DE" sz="1050" dirty="0"/>
              <a:t>. Kindergeld                     - 500,-€</a:t>
            </a:r>
          </a:p>
          <a:p>
            <a:pPr marL="88900" lvl="0" indent="0">
              <a:buNone/>
            </a:pPr>
            <a:r>
              <a:rPr lang="de-DE" sz="1050" dirty="0"/>
              <a:t>abzgl. </a:t>
            </a:r>
            <a:r>
              <a:rPr lang="de-DE" sz="1050" dirty="0" err="1"/>
              <a:t>anzurechn</a:t>
            </a:r>
            <a:r>
              <a:rPr lang="de-DE" sz="1050" dirty="0"/>
              <a:t>. Einkommen             - 1.037,40 € </a:t>
            </a:r>
          </a:p>
          <a:p>
            <a:pPr marL="88900" lvl="0" indent="0">
              <a:buNone/>
            </a:pPr>
            <a:r>
              <a:rPr lang="de-DE" sz="1050" dirty="0"/>
              <a:t>abzgl. </a:t>
            </a:r>
            <a:r>
              <a:rPr lang="de-DE" sz="1050" dirty="0" err="1"/>
              <a:t>anzurechn</a:t>
            </a:r>
            <a:r>
              <a:rPr lang="de-DE" sz="1050" dirty="0"/>
              <a:t>. UVG	                     -790,00 €	       </a:t>
            </a:r>
          </a:p>
          <a:p>
            <a:pPr marL="88900" lvl="0" indent="0">
              <a:buNone/>
            </a:pPr>
            <a:r>
              <a:rPr lang="de-DE" sz="1050" u="sng" dirty="0"/>
              <a:t>zzgl. Freibetrag auf </a:t>
            </a:r>
            <a:r>
              <a:rPr lang="de-DE" sz="1050" u="sng" dirty="0" err="1"/>
              <a:t>Erwerbseink</a:t>
            </a:r>
            <a:r>
              <a:rPr lang="de-DE" sz="1050" u="sng" dirty="0"/>
              <a:t>.           +358,00 €</a:t>
            </a:r>
          </a:p>
          <a:p>
            <a:pPr marL="88900" lvl="0" indent="0">
              <a:buNone/>
            </a:pPr>
            <a:r>
              <a:rPr lang="de-DE" sz="1050" dirty="0"/>
              <a:t>Anspruch Bürgergeld	                      647,28 €</a:t>
            </a:r>
          </a:p>
          <a:p>
            <a:pPr marL="88900" lvl="0" indent="0">
              <a:buNone/>
            </a:pPr>
            <a:r>
              <a:rPr lang="de-DE" sz="1050" u="sng" dirty="0"/>
              <a:t>zzgl. Sofortzuschlag für 2 Kinder               40,00 €</a:t>
            </a:r>
          </a:p>
          <a:p>
            <a:pPr marL="88900" lvl="0" indent="0">
              <a:buNone/>
            </a:pPr>
            <a:r>
              <a:rPr lang="de-DE" sz="1050" u="sng" dirty="0"/>
              <a:t>Bürgergeld		              =&gt;    687,28 €</a:t>
            </a:r>
          </a:p>
          <a:p>
            <a:pPr marL="88900" lvl="0" indent="0">
              <a:buNone/>
            </a:pPr>
            <a:endParaRPr lang="de-DE" sz="1050" u="sng" dirty="0"/>
          </a:p>
          <a:p>
            <a:pPr marL="88900" lvl="0" indent="0">
              <a:buNone/>
            </a:pPr>
            <a:r>
              <a:rPr lang="de-DE" sz="1050" dirty="0"/>
              <a:t>Zur Verfügung stehendes Haushaltseinkommen (Bürgergeld 687,28 € + </a:t>
            </a:r>
            <a:r>
              <a:rPr lang="de-DE" sz="1050" dirty="0" err="1"/>
              <a:t>Erwerbseink</a:t>
            </a:r>
            <a:r>
              <a:rPr lang="de-DE" sz="1050" dirty="0"/>
              <a:t>. 1.037,40 € + Kindergeld 500,-€ + UVG 790,-€): </a:t>
            </a:r>
            <a:r>
              <a:rPr lang="de-DE" sz="1050" dirty="0">
                <a:highlight>
                  <a:srgbClr val="00FF00"/>
                </a:highlight>
              </a:rPr>
              <a:t>2.974,68 € </a:t>
            </a:r>
          </a:p>
          <a:p>
            <a:endParaRPr lang="de-DE" dirty="0"/>
          </a:p>
        </p:txBody>
      </p:sp>
      <p:sp>
        <p:nvSpPr>
          <p:cNvPr id="10" name="Textplatzhalter 9">
            <a:extLst>
              <a:ext uri="{FF2B5EF4-FFF2-40B4-BE49-F238E27FC236}">
                <a16:creationId xmlns:a16="http://schemas.microsoft.com/office/drawing/2014/main" id="{8965C6F9-E5F7-488F-9393-073533B9EB36}"/>
              </a:ext>
            </a:extLst>
          </p:cNvPr>
          <p:cNvSpPr>
            <a:spLocks noGrp="1"/>
          </p:cNvSpPr>
          <p:nvPr>
            <p:ph type="body" sz="quarter" idx="3"/>
          </p:nvPr>
        </p:nvSpPr>
        <p:spPr>
          <a:xfrm>
            <a:off x="4629150" y="1681163"/>
            <a:ext cx="3887788" cy="417144"/>
          </a:xfrm>
        </p:spPr>
        <p:txBody>
          <a:bodyPr/>
          <a:lstStyle/>
          <a:p>
            <a:r>
              <a:rPr lang="de-DE" sz="1600" dirty="0"/>
              <a:t>Kinderzuschlag / Wohngeld</a:t>
            </a:r>
          </a:p>
        </p:txBody>
      </p:sp>
      <p:sp>
        <p:nvSpPr>
          <p:cNvPr id="11" name="Inhaltsplatzhalter 10">
            <a:extLst>
              <a:ext uri="{FF2B5EF4-FFF2-40B4-BE49-F238E27FC236}">
                <a16:creationId xmlns:a16="http://schemas.microsoft.com/office/drawing/2014/main" id="{907A7BC5-511B-4D88-920C-3EC93B483867}"/>
              </a:ext>
            </a:extLst>
          </p:cNvPr>
          <p:cNvSpPr>
            <a:spLocks noGrp="1"/>
          </p:cNvSpPr>
          <p:nvPr>
            <p:ph sz="quarter" idx="4"/>
          </p:nvPr>
        </p:nvSpPr>
        <p:spPr>
          <a:xfrm>
            <a:off x="4629150" y="2435192"/>
            <a:ext cx="3887788" cy="3754471"/>
          </a:xfrm>
        </p:spPr>
        <p:txBody>
          <a:bodyPr/>
          <a:lstStyle/>
          <a:p>
            <a:pPr marL="88900" lvl="0" indent="0">
              <a:buNone/>
            </a:pPr>
            <a:r>
              <a:rPr lang="de-DE" sz="1050" u="sng" dirty="0"/>
              <a:t>Zur Verfügung stehendes Haushaltseinkommen bei Erwerbstätigkeit und Inanspruchnahme vorrangiger Transferleistungen: </a:t>
            </a:r>
          </a:p>
          <a:p>
            <a:pPr marL="88900" lvl="0" indent="0">
              <a:buNone/>
            </a:pPr>
            <a:r>
              <a:rPr lang="de-DE" sz="1050" dirty="0"/>
              <a:t>Netto-Erwerbseinkommen:                  	                1.037,40 €</a:t>
            </a:r>
          </a:p>
          <a:p>
            <a:pPr marL="88900" lvl="0" indent="0">
              <a:buNone/>
            </a:pPr>
            <a:r>
              <a:rPr lang="de-DE" sz="1050" dirty="0"/>
              <a:t>Kindergeld:                                                                       500,00 € </a:t>
            </a:r>
          </a:p>
          <a:p>
            <a:pPr marL="88900" lvl="0" indent="0">
              <a:buNone/>
            </a:pPr>
            <a:r>
              <a:rPr lang="de-DE" sz="1050" dirty="0"/>
              <a:t>Unterhaltsvorschuss:		                   790,00 €</a:t>
            </a:r>
          </a:p>
          <a:p>
            <a:pPr marL="88900" lvl="0" indent="0">
              <a:buNone/>
            </a:pPr>
            <a:r>
              <a:rPr lang="de-DE" sz="1050" dirty="0"/>
              <a:t>Wohngeld: 			                   496,00 €</a:t>
            </a:r>
          </a:p>
          <a:p>
            <a:pPr marL="88900" lvl="0" indent="0">
              <a:buNone/>
            </a:pPr>
            <a:r>
              <a:rPr lang="de-DE" sz="1050" dirty="0"/>
              <a:t>Kinderzuschlag: 		                   228,50 €</a:t>
            </a:r>
          </a:p>
          <a:p>
            <a:pPr marL="88900" lvl="0" indent="0">
              <a:buNone/>
            </a:pPr>
            <a:endParaRPr lang="de-DE" sz="1050" dirty="0"/>
          </a:p>
          <a:p>
            <a:pPr marL="88900" lvl="0" indent="0">
              <a:buNone/>
            </a:pPr>
            <a:r>
              <a:rPr lang="de-DE" sz="1050" dirty="0"/>
              <a:t>Zur Verfügung stehendes Haushaltseinkommen:     </a:t>
            </a:r>
            <a:r>
              <a:rPr lang="de-DE" sz="1050" dirty="0">
                <a:highlight>
                  <a:srgbClr val="00FF00"/>
                </a:highlight>
              </a:rPr>
              <a:t>3.051,90 €</a:t>
            </a:r>
            <a:r>
              <a:rPr lang="de-DE" sz="1050" dirty="0"/>
              <a:t>  </a:t>
            </a:r>
            <a:r>
              <a:rPr lang="de-DE" sz="1050" dirty="0">
                <a:highlight>
                  <a:srgbClr val="FFFF00"/>
                </a:highlight>
              </a:rPr>
              <a:t>( = 77,22 € mehr Haushaltseinkommen </a:t>
            </a:r>
            <a:r>
              <a:rPr lang="de-DE" sz="1050" dirty="0" err="1">
                <a:highlight>
                  <a:srgbClr val="FFFF00"/>
                </a:highlight>
              </a:rPr>
              <a:t>ggü</a:t>
            </a:r>
            <a:r>
              <a:rPr lang="de-DE" sz="1050" dirty="0">
                <a:highlight>
                  <a:srgbClr val="FFFF00"/>
                </a:highlight>
              </a:rPr>
              <a:t>. Bürgergeld)</a:t>
            </a:r>
            <a:r>
              <a:rPr lang="de-DE" sz="1050" dirty="0"/>
              <a:t>   </a:t>
            </a:r>
          </a:p>
          <a:p>
            <a:pPr marL="88900" lvl="0" indent="0">
              <a:buNone/>
            </a:pPr>
            <a:endParaRPr lang="de-DE" sz="1050" u="sng" dirty="0"/>
          </a:p>
          <a:p>
            <a:pPr marL="88900" lvl="0" indent="0">
              <a:buNone/>
            </a:pPr>
            <a:r>
              <a:rPr lang="de-DE" sz="1050" dirty="0">
                <a:highlight>
                  <a:srgbClr val="FFFF00"/>
                </a:highlight>
              </a:rPr>
              <a:t>In diesem Beispiel müssen vorrangig Kinderzuschlag und Wohngeld in Anspruch genommen werden, da der Lebensunterhalt ohne Bürgergeld gesichert ist. </a:t>
            </a:r>
          </a:p>
          <a:p>
            <a:endParaRPr lang="de-DE" dirty="0"/>
          </a:p>
        </p:txBody>
      </p:sp>
      <p:sp>
        <p:nvSpPr>
          <p:cNvPr id="4" name="Fußzeilenplatzhalter 3">
            <a:extLst>
              <a:ext uri="{FF2B5EF4-FFF2-40B4-BE49-F238E27FC236}">
                <a16:creationId xmlns:a16="http://schemas.microsoft.com/office/drawing/2014/main" id="{D184B927-240A-4A3A-84FF-3BD3077A9C73}"/>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50B3487B-5504-46A1-9377-3CB95711A24C}"/>
              </a:ext>
            </a:extLst>
          </p:cNvPr>
          <p:cNvSpPr>
            <a:spLocks noGrp="1"/>
          </p:cNvSpPr>
          <p:nvPr>
            <p:ph type="sldNum" sz="quarter" idx="11"/>
          </p:nvPr>
        </p:nvSpPr>
        <p:spPr/>
        <p:txBody>
          <a:bodyPr/>
          <a:lstStyle/>
          <a:p>
            <a:fld id="{DC8927E2-E660-4982-9BE3-86DA6CF8CDF7}" type="slidenum">
              <a:rPr lang="de-DE" altLang="de-DE" smtClean="0"/>
              <a:pPr/>
              <a:t>76</a:t>
            </a:fld>
            <a:endParaRPr lang="de-DE" altLang="de-DE"/>
          </a:p>
        </p:txBody>
      </p:sp>
      <p:sp>
        <p:nvSpPr>
          <p:cNvPr id="6" name="Datumsplatzhalter 5">
            <a:extLst>
              <a:ext uri="{FF2B5EF4-FFF2-40B4-BE49-F238E27FC236}">
                <a16:creationId xmlns:a16="http://schemas.microsoft.com/office/drawing/2014/main" id="{AD2FCDBF-C19B-4988-AB1A-14EFE1E27A6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766956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Wetter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77</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Wetter, Vater zahlt keinen Unterhalt.</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380,-€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1.741,56 €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1.491,56 €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1.761,56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12025321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Wetter</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Wetter,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380,-€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1.741,56 € zzgl. 20,- € Sofortzuschlag =&gt; 1.761,56 €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0,00 €</a:t>
            </a:r>
          </a:p>
          <a:p>
            <a:pPr marL="88900" indent="0">
              <a:buNone/>
            </a:pPr>
            <a:r>
              <a:rPr lang="de-DE" sz="1050" u="sng" dirty="0"/>
              <a:t>Kinderzuschlag: 		                       0,00 €</a:t>
            </a:r>
          </a:p>
          <a:p>
            <a:pPr marL="88900" indent="0">
              <a:buNone/>
            </a:pPr>
            <a:r>
              <a:rPr lang="de-DE" sz="1050" u="sng" dirty="0"/>
              <a:t>Zur Verfügung stehendes Haushaltseinkommen:     2.470,57 €  </a:t>
            </a:r>
            <a:r>
              <a:rPr lang="de-DE" sz="1050" u="sng" dirty="0">
                <a:highlight>
                  <a:srgbClr val="FFFF00"/>
                </a:highlight>
              </a:rPr>
              <a:t>( = 709,01 €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78</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14479649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Kirchhain </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79</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Kirchhain, Vater zahlt keinen Unterhalt.</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430,-€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1.791,56 €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1.541,56 €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1.811,56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31,-€    </a:t>
            </a:r>
          </a:p>
          <a:p>
            <a:pPr marL="88900" indent="0">
              <a:buNone/>
            </a:pPr>
            <a:endParaRPr lang="de-DE" sz="1000" u="sng" dirty="0"/>
          </a:p>
        </p:txBody>
      </p:sp>
    </p:spTree>
    <p:extLst>
      <p:ext uri="{BB962C8B-B14F-4D97-AF65-F5344CB8AC3E}">
        <p14:creationId xmlns:p14="http://schemas.microsoft.com/office/powerpoint/2010/main" val="284397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A1C26-524A-4ACA-B841-34E7DA1D702B}"/>
              </a:ext>
            </a:extLst>
          </p:cNvPr>
          <p:cNvSpPr>
            <a:spLocks noGrp="1"/>
          </p:cNvSpPr>
          <p:nvPr>
            <p:ph type="title"/>
          </p:nvPr>
        </p:nvSpPr>
        <p:spPr/>
        <p:txBody>
          <a:bodyPr/>
          <a:lstStyle/>
          <a:p>
            <a:r>
              <a:rPr lang="de-DE" u="sng" dirty="0"/>
              <a:t>Vorrangige Sozialleistungen bei Bezug von Einkommen</a:t>
            </a:r>
          </a:p>
        </p:txBody>
      </p:sp>
      <p:sp>
        <p:nvSpPr>
          <p:cNvPr id="3" name="Inhaltsplatzhalter 2">
            <a:extLst>
              <a:ext uri="{FF2B5EF4-FFF2-40B4-BE49-F238E27FC236}">
                <a16:creationId xmlns:a16="http://schemas.microsoft.com/office/drawing/2014/main" id="{3557C49D-51C8-494D-8097-C9FFF3FCF640}"/>
              </a:ext>
            </a:extLst>
          </p:cNvPr>
          <p:cNvSpPr>
            <a:spLocks noGrp="1"/>
          </p:cNvSpPr>
          <p:nvPr>
            <p:ph idx="1"/>
          </p:nvPr>
        </p:nvSpPr>
        <p:spPr/>
        <p:txBody>
          <a:bodyPr/>
          <a:lstStyle/>
          <a:p>
            <a:pPr marL="88900" indent="0">
              <a:buNone/>
            </a:pPr>
            <a:r>
              <a:rPr lang="de-DE" sz="1600" dirty="0"/>
              <a:t>Die Aufnahme einer Erwerbstätigkeit kann sich über die Erwerbstätigenfreibeträge (die es bei Bezug von Bürgergeld gibt) hinaus lohnen, wenn durch die Inanspruchnahme von vorrangigen Leistungen, insbesondere </a:t>
            </a:r>
          </a:p>
          <a:p>
            <a:pPr marL="88900" indent="0">
              <a:buNone/>
            </a:pPr>
            <a:endParaRPr lang="de-DE" sz="1600" dirty="0"/>
          </a:p>
          <a:p>
            <a:pPr>
              <a:buFont typeface="Wingdings" panose="05000000000000000000" pitchFamily="2" charset="2"/>
              <a:buChar char="Ø"/>
            </a:pPr>
            <a:r>
              <a:rPr lang="de-DE" sz="1600" dirty="0"/>
              <a:t>Kindergeld, </a:t>
            </a:r>
          </a:p>
          <a:p>
            <a:pPr marL="88900" indent="0">
              <a:buNone/>
            </a:pPr>
            <a:r>
              <a:rPr lang="de-DE" sz="1600" dirty="0">
                <a:hlinkClick r:id="rId2"/>
              </a:rPr>
              <a:t>https://www.arbeitsagentur.de/familie-und-kinder</a:t>
            </a:r>
            <a:endParaRPr lang="de-DE" sz="1600" dirty="0"/>
          </a:p>
          <a:p>
            <a:pPr>
              <a:buFont typeface="Wingdings" panose="05000000000000000000" pitchFamily="2" charset="2"/>
              <a:buChar char="Ø"/>
            </a:pPr>
            <a:r>
              <a:rPr lang="de-DE" sz="1600" dirty="0"/>
              <a:t>Unterhaltsvorschuss</a:t>
            </a:r>
          </a:p>
          <a:p>
            <a:pPr marL="88900" indent="0">
              <a:buNone/>
            </a:pPr>
            <a:r>
              <a:rPr lang="de-DE" sz="1600" dirty="0">
                <a:hlinkClick r:id="rId3"/>
              </a:rPr>
              <a:t>https://www.bmfsfj.de/bmfsfj/themen/familie/familienleistungen/unterhaltsvorschuss/unterhaltsvorschuss-73558</a:t>
            </a:r>
            <a:endParaRPr lang="de-DE" sz="1600" dirty="0"/>
          </a:p>
          <a:p>
            <a:pPr>
              <a:buFont typeface="Wingdings" panose="05000000000000000000" pitchFamily="2" charset="2"/>
              <a:buChar char="Ø"/>
            </a:pPr>
            <a:r>
              <a:rPr lang="de-DE" sz="1600" dirty="0"/>
              <a:t>Wohngeld </a:t>
            </a:r>
          </a:p>
          <a:p>
            <a:pPr marL="88900" indent="0">
              <a:buNone/>
            </a:pPr>
            <a:r>
              <a:rPr lang="de-DE" sz="1600" dirty="0">
                <a:hlinkClick r:id="rId4"/>
              </a:rPr>
              <a:t>https://www.biallo.de/vergleiche/soziales/wohngeld/nc/</a:t>
            </a:r>
            <a:endParaRPr lang="de-DE" sz="1600" dirty="0"/>
          </a:p>
          <a:p>
            <a:pPr>
              <a:buFont typeface="Wingdings" panose="05000000000000000000" pitchFamily="2" charset="2"/>
              <a:buChar char="Ø"/>
            </a:pPr>
            <a:r>
              <a:rPr lang="de-DE" sz="1600" dirty="0"/>
              <a:t>Kinderzuschlag </a:t>
            </a:r>
          </a:p>
          <a:p>
            <a:pPr marL="88900" indent="0">
              <a:buNone/>
            </a:pPr>
            <a:r>
              <a:rPr lang="de-DE" sz="1600" dirty="0">
                <a:hlinkClick r:id="rId5"/>
              </a:rPr>
              <a:t>https://www.smart-rechner.de/kinderzuschlag/rechner.php</a:t>
            </a:r>
            <a:endParaRPr lang="de-DE" sz="1600" dirty="0"/>
          </a:p>
          <a:p>
            <a:pPr marL="88900" indent="0">
              <a:buNone/>
            </a:pPr>
            <a:endParaRPr lang="de-DE" sz="1600" dirty="0"/>
          </a:p>
          <a:p>
            <a:pPr marL="88900" indent="0">
              <a:buNone/>
            </a:pPr>
            <a:r>
              <a:rPr lang="de-DE" sz="1600" dirty="0"/>
              <a:t>der Bezug von Bürgergeld vermieden wird.</a:t>
            </a:r>
          </a:p>
          <a:p>
            <a:pPr lvl="1">
              <a:buFont typeface="Wingdings" panose="05000000000000000000" pitchFamily="2" charset="2"/>
              <a:buChar char="Ø"/>
            </a:pPr>
            <a:endParaRPr lang="de-DE" dirty="0"/>
          </a:p>
          <a:p>
            <a:pPr marL="88900" indent="0">
              <a:buNone/>
            </a:pPr>
            <a:endParaRPr lang="de-DE" dirty="0"/>
          </a:p>
        </p:txBody>
      </p:sp>
      <p:sp>
        <p:nvSpPr>
          <p:cNvPr id="4" name="Fußzeilenplatzhalter 3">
            <a:extLst>
              <a:ext uri="{FF2B5EF4-FFF2-40B4-BE49-F238E27FC236}">
                <a16:creationId xmlns:a16="http://schemas.microsoft.com/office/drawing/2014/main" id="{74FC8B67-CBC1-465E-99E1-D9999A82D41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E09F5F3-F7A2-42EB-AEC7-90EC10948CE4}"/>
              </a:ext>
            </a:extLst>
          </p:cNvPr>
          <p:cNvSpPr>
            <a:spLocks noGrp="1"/>
          </p:cNvSpPr>
          <p:nvPr>
            <p:ph type="sldNum" sz="quarter" idx="11"/>
          </p:nvPr>
        </p:nvSpPr>
        <p:spPr/>
        <p:txBody>
          <a:bodyPr/>
          <a:lstStyle/>
          <a:p>
            <a:fld id="{DC8927E2-E660-4982-9BE3-86DA6CF8CDF7}" type="slidenum">
              <a:rPr lang="de-DE" altLang="de-DE" smtClean="0"/>
              <a:pPr/>
              <a:t>8</a:t>
            </a:fld>
            <a:endParaRPr lang="de-DE" altLang="de-DE"/>
          </a:p>
        </p:txBody>
      </p:sp>
      <p:sp>
        <p:nvSpPr>
          <p:cNvPr id="6" name="Datumsplatzhalter 5">
            <a:extLst>
              <a:ext uri="{FF2B5EF4-FFF2-40B4-BE49-F238E27FC236}">
                <a16:creationId xmlns:a16="http://schemas.microsoft.com/office/drawing/2014/main" id="{E9F6FFEF-7CFB-4D67-ADBD-8827B17A4948}"/>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3603921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Kirchhain</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Kirchhain,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430,-€</a:t>
            </a:r>
          </a:p>
          <a:p>
            <a:pPr marL="88900" indent="0">
              <a:buNone/>
            </a:pPr>
            <a:r>
              <a:rPr lang="de-DE" sz="1050" dirty="0"/>
              <a:t>Nebenkosten: 		   130,-€ </a:t>
            </a:r>
          </a:p>
          <a:p>
            <a:pPr marL="88900" indent="0">
              <a:buNone/>
            </a:pPr>
            <a:r>
              <a:rPr lang="de-DE" sz="1050" u="sng" dirty="0"/>
              <a:t>Heizkosten:     		   130,-€ </a:t>
            </a:r>
          </a:p>
          <a:p>
            <a:pPr marL="88900" indent="0">
              <a:buNone/>
            </a:pPr>
            <a:r>
              <a:rPr lang="de-DE" sz="1050" u="sng" dirty="0"/>
              <a:t>Bedarf nach Bürgergeld     	                     1.791,56 € zzgl. 20,- € Sofortzuschlag =&gt; 1.811,56 €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0,00 €</a:t>
            </a:r>
          </a:p>
          <a:p>
            <a:pPr marL="88900" indent="0">
              <a:buNone/>
            </a:pPr>
            <a:r>
              <a:rPr lang="de-DE" sz="1050" u="sng" dirty="0"/>
              <a:t>Kinderzuschlag: 		                       0,00 €</a:t>
            </a:r>
          </a:p>
          <a:p>
            <a:pPr marL="88900" indent="0">
              <a:buNone/>
            </a:pPr>
            <a:r>
              <a:rPr lang="de-DE" sz="1050" u="sng" dirty="0"/>
              <a:t>Zur Verfügung stehendes Haushaltseinkommen:     2.470,57 €  </a:t>
            </a:r>
            <a:r>
              <a:rPr lang="de-DE" sz="1050" u="sng" dirty="0">
                <a:highlight>
                  <a:srgbClr val="FFFF00"/>
                </a:highlight>
              </a:rPr>
              <a:t>( = 659,01 €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31,-€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80</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2146601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D55FF-4F5E-4DD1-9930-8521CB024E01}"/>
              </a:ext>
            </a:extLst>
          </p:cNvPr>
          <p:cNvSpPr>
            <a:spLocks noGrp="1"/>
          </p:cNvSpPr>
          <p:nvPr>
            <p:ph type="title"/>
          </p:nvPr>
        </p:nvSpPr>
        <p:spPr>
          <a:xfrm>
            <a:off x="622300" y="406066"/>
            <a:ext cx="6911975" cy="717550"/>
          </a:xfrm>
        </p:spPr>
        <p:txBody>
          <a:bodyPr/>
          <a:lstStyle/>
          <a:p>
            <a:r>
              <a:rPr lang="de-DE" sz="2000" u="sng" dirty="0"/>
              <a:t>Beispiel – Bürgergeldhöhe 2024 – Alleinerziehende mit 1 Kind aus Marburg</a:t>
            </a:r>
          </a:p>
        </p:txBody>
      </p:sp>
      <p:sp>
        <p:nvSpPr>
          <p:cNvPr id="4" name="Fußzeilenplatzhalter 3">
            <a:extLst>
              <a:ext uri="{FF2B5EF4-FFF2-40B4-BE49-F238E27FC236}">
                <a16:creationId xmlns:a16="http://schemas.microsoft.com/office/drawing/2014/main" id="{E37C3E3A-276C-4102-924E-D17F42169E5F}"/>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5B6C7C6-1F8D-4F34-8C52-2A53A2383B25}"/>
              </a:ext>
            </a:extLst>
          </p:cNvPr>
          <p:cNvSpPr>
            <a:spLocks noGrp="1"/>
          </p:cNvSpPr>
          <p:nvPr>
            <p:ph type="sldNum" sz="quarter" idx="11"/>
          </p:nvPr>
        </p:nvSpPr>
        <p:spPr/>
        <p:txBody>
          <a:bodyPr/>
          <a:lstStyle/>
          <a:p>
            <a:fld id="{DC8927E2-E660-4982-9BE3-86DA6CF8CDF7}" type="slidenum">
              <a:rPr lang="de-DE" altLang="de-DE" smtClean="0"/>
              <a:pPr/>
              <a:t>81</a:t>
            </a:fld>
            <a:endParaRPr lang="de-DE" altLang="de-DE"/>
          </a:p>
        </p:txBody>
      </p:sp>
      <p:sp>
        <p:nvSpPr>
          <p:cNvPr id="6" name="Datumsplatzhalter 5">
            <a:extLst>
              <a:ext uri="{FF2B5EF4-FFF2-40B4-BE49-F238E27FC236}">
                <a16:creationId xmlns:a16="http://schemas.microsoft.com/office/drawing/2014/main" id="{327B211E-BDA4-4381-96DC-09C5A8AB9D39}"/>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9" name="Inhaltsplatzhalter 8">
            <a:extLst>
              <a:ext uri="{FF2B5EF4-FFF2-40B4-BE49-F238E27FC236}">
                <a16:creationId xmlns:a16="http://schemas.microsoft.com/office/drawing/2014/main" id="{2318C9C5-9A7A-44DF-ADE4-C73581743692}"/>
              </a:ext>
            </a:extLst>
          </p:cNvPr>
          <p:cNvSpPr>
            <a:spLocks noGrp="1"/>
          </p:cNvSpPr>
          <p:nvPr>
            <p:ph idx="1"/>
          </p:nvPr>
        </p:nvSpPr>
        <p:spPr/>
        <p:txBody>
          <a:bodyPr/>
          <a:lstStyle/>
          <a:p>
            <a:pPr marL="88900" indent="0">
              <a:buNone/>
            </a:pPr>
            <a:r>
              <a:rPr lang="de-DE" sz="1050" dirty="0"/>
              <a:t>Beispiel: Alleinerziehende Mutter mit einem Kind, 14 Jahre alt, aus Marburg, Vater zahlt keinen Unterhalt.</a:t>
            </a:r>
          </a:p>
          <a:p>
            <a:pPr marL="88900" indent="0">
              <a:buNone/>
            </a:pPr>
            <a:endParaRPr lang="de-DE" sz="1050" dirty="0"/>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530,-€</a:t>
            </a:r>
          </a:p>
          <a:p>
            <a:pPr marL="88900" indent="0">
              <a:buNone/>
            </a:pPr>
            <a:r>
              <a:rPr lang="de-DE" sz="1050" dirty="0"/>
              <a:t>Nebenkosten: 		   180,-€ </a:t>
            </a:r>
          </a:p>
          <a:p>
            <a:pPr marL="88900" indent="0">
              <a:buNone/>
            </a:pPr>
            <a:r>
              <a:rPr lang="de-DE" sz="1050" u="sng" dirty="0"/>
              <a:t>Heizkosten:     		   130,-€ </a:t>
            </a:r>
          </a:p>
          <a:p>
            <a:pPr marL="88900" indent="0">
              <a:buNone/>
            </a:pPr>
            <a:r>
              <a:rPr lang="de-DE" sz="1050" u="sng" dirty="0"/>
              <a:t>Bedarf nach Bürgergeld     	                     1.941,56 €</a:t>
            </a:r>
            <a:endParaRPr lang="de-DE" sz="1050" dirty="0"/>
          </a:p>
          <a:p>
            <a:pPr marL="88900" indent="0">
              <a:buNone/>
            </a:pPr>
            <a:endParaRPr lang="de-DE" sz="1050" u="sng" dirty="0"/>
          </a:p>
          <a:p>
            <a:pPr marL="88900" indent="0">
              <a:buNone/>
            </a:pPr>
            <a:r>
              <a:rPr lang="de-DE" sz="1050" u="sng" dirty="0"/>
              <a:t>Das Haushaltseinkommen setzt sich wie folgt zusammen:</a:t>
            </a:r>
          </a:p>
          <a:p>
            <a:pPr marL="88900" indent="0">
              <a:buNone/>
            </a:pPr>
            <a:r>
              <a:rPr lang="de-DE" sz="1050" dirty="0"/>
              <a:t>Die Familie bezieht Kindergeld (wird auf das Bürgergeld angerechnet):     250,-€ </a:t>
            </a:r>
          </a:p>
          <a:p>
            <a:pPr marL="88900" indent="0">
              <a:buNone/>
            </a:pPr>
            <a:r>
              <a:rPr lang="de-DE" sz="1050" dirty="0"/>
              <a:t>Die Familie bezieht Bürgergeld: 	                       	                       1.691,56 €</a:t>
            </a:r>
          </a:p>
          <a:p>
            <a:pPr marL="88900" indent="0">
              <a:buNone/>
            </a:pPr>
            <a:r>
              <a:rPr lang="de-DE" sz="1050" u="sng" dirty="0"/>
              <a:t>Die Familie bekommt pro Kind 20,-€ Sofortzuschlag:                                        20,-€  </a:t>
            </a:r>
          </a:p>
          <a:p>
            <a:pPr marL="88900" indent="0">
              <a:buNone/>
            </a:pPr>
            <a:r>
              <a:rPr lang="de-DE" sz="1050" u="sng" dirty="0"/>
              <a:t>Der Familie steht zum Leben (incl. Miete) zur Verfügung:                       1.961,56  € </a:t>
            </a:r>
          </a:p>
          <a:p>
            <a:pPr marL="88900" indent="0">
              <a:buNone/>
            </a:pPr>
            <a:endParaRPr lang="de-DE" sz="1050" u="sng" dirty="0"/>
          </a:p>
          <a:p>
            <a:pPr marL="88900" indent="0">
              <a:buNone/>
            </a:pPr>
            <a:r>
              <a:rPr lang="de-DE" sz="1050" u="sng" dirty="0"/>
              <a:t>Zusätzliche Vergünstigungen / Leistungen:</a:t>
            </a:r>
          </a:p>
          <a:p>
            <a:pPr>
              <a:buFont typeface="Wingdings" panose="05000000000000000000" pitchFamily="2" charset="2"/>
              <a:buChar char="Ø"/>
            </a:pPr>
            <a:r>
              <a:rPr lang="de-DE" sz="1050" dirty="0"/>
              <a:t>Leistungen aus dem Paket „Bildung und Teilhabe“ (Schulbedarfspauschalen (130,-€ fürs erste Schulhalbjahr, 65,-€ für zweite Halbjahr), ÖPNV-Fahrkarten für Schüler, Klassenfahrten und Tagesausflüge, Soziale Teilhabe (15€ pro Kind pro Monat), Nachhilfe, kostenlose Verpflegung in Kita, Hort und Schule) </a:t>
            </a:r>
          </a:p>
          <a:p>
            <a:pPr>
              <a:buFont typeface="Wingdings" panose="05000000000000000000" pitchFamily="2" charset="2"/>
              <a:buChar char="Ø"/>
            </a:pPr>
            <a:r>
              <a:rPr lang="de-DE" sz="1050" dirty="0"/>
              <a:t>Befreiung von den Rundfunkgebühren</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88900" indent="0">
              <a:buNone/>
            </a:pPr>
            <a:endParaRPr lang="de-DE" sz="1000" u="sng" dirty="0"/>
          </a:p>
        </p:txBody>
      </p:sp>
    </p:spTree>
    <p:extLst>
      <p:ext uri="{BB962C8B-B14F-4D97-AF65-F5344CB8AC3E}">
        <p14:creationId xmlns:p14="http://schemas.microsoft.com/office/powerpoint/2010/main" val="6111831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173A4-9D33-4C5E-A370-1606307ED3FB}"/>
              </a:ext>
            </a:extLst>
          </p:cNvPr>
          <p:cNvSpPr>
            <a:spLocks noGrp="1"/>
          </p:cNvSpPr>
          <p:nvPr>
            <p:ph type="title"/>
          </p:nvPr>
        </p:nvSpPr>
        <p:spPr>
          <a:xfrm>
            <a:off x="622300" y="346075"/>
            <a:ext cx="6911975" cy="717550"/>
          </a:xfrm>
        </p:spPr>
        <p:txBody>
          <a:bodyPr/>
          <a:lstStyle/>
          <a:p>
            <a:r>
              <a:rPr lang="de-DE" sz="1600" u="sng" dirty="0"/>
              <a:t>Beispielsberechnung - Erwerbseinkommen + Inanspruchnahme weiterer Transferleistungen in 2024 – Alleinerziehende mit 1 Kind aus Marburg</a:t>
            </a:r>
          </a:p>
        </p:txBody>
      </p:sp>
      <p:sp>
        <p:nvSpPr>
          <p:cNvPr id="3" name="Inhaltsplatzhalter 2">
            <a:extLst>
              <a:ext uri="{FF2B5EF4-FFF2-40B4-BE49-F238E27FC236}">
                <a16:creationId xmlns:a16="http://schemas.microsoft.com/office/drawing/2014/main" id="{B6910E44-98DC-4869-8A69-234628FEB90D}"/>
              </a:ext>
            </a:extLst>
          </p:cNvPr>
          <p:cNvSpPr>
            <a:spLocks noGrp="1"/>
          </p:cNvSpPr>
          <p:nvPr>
            <p:ph idx="1"/>
          </p:nvPr>
        </p:nvSpPr>
        <p:spPr>
          <a:xfrm>
            <a:off x="622300" y="1021404"/>
            <a:ext cx="8229600" cy="4772971"/>
          </a:xfrm>
        </p:spPr>
        <p:txBody>
          <a:bodyPr/>
          <a:lstStyle/>
          <a:p>
            <a:pPr marL="88900" indent="0">
              <a:buNone/>
            </a:pPr>
            <a:r>
              <a:rPr lang="de-DE" sz="1050" dirty="0"/>
              <a:t>Beispiel: Alleinerziehende, ein Kind, 14 Jahre alt, erhalten keinen Kindesunterhalt, aus Marburg, Mutter als </a:t>
            </a:r>
          </a:p>
          <a:p>
            <a:pPr marL="88900" indent="0">
              <a:buNone/>
            </a:pPr>
            <a:r>
              <a:rPr lang="de-DE" sz="1050" dirty="0"/>
              <a:t>Pflegehilfskraft tätig. Einkommen Pflegehilfskraft:	Brutto: 2.418,60 €</a:t>
            </a:r>
          </a:p>
          <a:p>
            <a:pPr marL="88900" indent="0">
              <a:buNone/>
            </a:pPr>
            <a:r>
              <a:rPr lang="de-DE" sz="1050" dirty="0"/>
              <a:t>				Netto: 1.825,57 €</a:t>
            </a:r>
          </a:p>
          <a:p>
            <a:pPr marL="88900" indent="0">
              <a:buNone/>
            </a:pPr>
            <a:r>
              <a:rPr lang="de-DE" sz="1050" u="sng" dirty="0"/>
              <a:t>Bedarf nach Bürgergeld: </a:t>
            </a:r>
          </a:p>
          <a:p>
            <a:pPr marL="88900" indent="0">
              <a:buNone/>
            </a:pPr>
            <a:r>
              <a:rPr lang="de-DE" sz="1050" dirty="0"/>
              <a:t>Regelbedarf: 		1.034,-€</a:t>
            </a:r>
          </a:p>
          <a:p>
            <a:pPr marL="88900" indent="0">
              <a:buNone/>
            </a:pPr>
            <a:r>
              <a:rPr lang="de-DE" sz="1050" dirty="0"/>
              <a:t>Alleinerziehungsmehrbedarf:                      67,56 €</a:t>
            </a:r>
          </a:p>
          <a:p>
            <a:pPr marL="88900" indent="0">
              <a:buNone/>
            </a:pPr>
            <a:r>
              <a:rPr lang="de-DE" sz="1050" dirty="0"/>
              <a:t>Kaltmiete: 			   530,-€</a:t>
            </a:r>
          </a:p>
          <a:p>
            <a:pPr marL="88900" indent="0">
              <a:buNone/>
            </a:pPr>
            <a:r>
              <a:rPr lang="de-DE" sz="1050" dirty="0"/>
              <a:t>Nebenkosten: 		   180,-€ </a:t>
            </a:r>
          </a:p>
          <a:p>
            <a:pPr marL="88900" indent="0">
              <a:buNone/>
            </a:pPr>
            <a:r>
              <a:rPr lang="de-DE" sz="1050" u="sng" dirty="0"/>
              <a:t>Heizkosten:     		   130,-€ </a:t>
            </a:r>
          </a:p>
          <a:p>
            <a:pPr marL="88900" indent="0">
              <a:buNone/>
            </a:pPr>
            <a:r>
              <a:rPr lang="de-DE" sz="1050" u="sng" dirty="0"/>
              <a:t>Bedarf nach Bürgergeld     	                     1.941,56 € zzgl. 20,- € Sofortzuschlag =&gt; 1.961,56 €</a:t>
            </a:r>
          </a:p>
          <a:p>
            <a:pPr marL="88900" indent="0">
              <a:buNone/>
            </a:pPr>
            <a:endParaRPr lang="de-DE" sz="1050" u="sng" dirty="0"/>
          </a:p>
          <a:p>
            <a:pPr marL="88900" lvl="0" indent="0">
              <a:buNone/>
            </a:pPr>
            <a:r>
              <a:rPr lang="de-DE" sz="1050" u="sng" dirty="0"/>
              <a:t>Zur Verfügung stehendes Haushaltseinkommen bei Erwerbstätigkeit und Inanspruchnahme vorrangiger Transferleistungen: </a:t>
            </a:r>
          </a:p>
          <a:p>
            <a:pPr marL="88900" indent="0">
              <a:buNone/>
            </a:pPr>
            <a:r>
              <a:rPr lang="de-DE" sz="1050" dirty="0"/>
              <a:t>Netto-Erwerbseinkommen:                  	                1.825,57 €</a:t>
            </a:r>
          </a:p>
          <a:p>
            <a:pPr marL="88900" indent="0">
              <a:buNone/>
            </a:pPr>
            <a:r>
              <a:rPr lang="de-DE" sz="1050" dirty="0"/>
              <a:t>Kindergeld:                                                                       250,00 € </a:t>
            </a:r>
          </a:p>
          <a:p>
            <a:pPr marL="88900" indent="0">
              <a:buNone/>
            </a:pPr>
            <a:r>
              <a:rPr lang="de-DE" sz="1050" dirty="0"/>
              <a:t>Unterhaltsvorschuss:		                   395,00 €</a:t>
            </a:r>
          </a:p>
          <a:p>
            <a:pPr marL="88900" indent="0">
              <a:buNone/>
            </a:pPr>
            <a:r>
              <a:rPr lang="de-DE" sz="1050" dirty="0"/>
              <a:t>Wohngeld: 			                     66,00 €</a:t>
            </a:r>
          </a:p>
          <a:p>
            <a:pPr marL="88900" indent="0">
              <a:buNone/>
            </a:pPr>
            <a:r>
              <a:rPr lang="de-DE" sz="1050" u="sng" dirty="0"/>
              <a:t>Kinderzuschlag: 		                     37,66 €</a:t>
            </a:r>
          </a:p>
          <a:p>
            <a:pPr marL="88900" indent="0">
              <a:buNone/>
            </a:pPr>
            <a:r>
              <a:rPr lang="de-DE" sz="1050" u="sng" dirty="0"/>
              <a:t>Zur Verfügung stehendes Haushaltseinkommen:      2.574,23 €  </a:t>
            </a:r>
            <a:r>
              <a:rPr lang="de-DE" sz="1050" u="sng" dirty="0">
                <a:highlight>
                  <a:srgbClr val="FFFF00"/>
                </a:highlight>
              </a:rPr>
              <a:t>( = 612,67 € mehr Haushaltseinkommen </a:t>
            </a:r>
            <a:r>
              <a:rPr lang="de-DE" sz="1050" u="sng" dirty="0" err="1">
                <a:highlight>
                  <a:srgbClr val="FFFF00"/>
                </a:highlight>
              </a:rPr>
              <a:t>ggü</a:t>
            </a:r>
            <a:r>
              <a:rPr lang="de-DE" sz="1050" u="sng" dirty="0">
                <a:highlight>
                  <a:srgbClr val="FFFF00"/>
                </a:highlight>
              </a:rPr>
              <a:t>. Bürgergeld)</a:t>
            </a:r>
            <a:r>
              <a:rPr lang="de-DE" sz="1050" u="sng" dirty="0"/>
              <a:t>   </a:t>
            </a:r>
          </a:p>
          <a:p>
            <a:pPr marL="88900" indent="0">
              <a:buNone/>
            </a:pPr>
            <a:endParaRPr lang="de-DE" sz="1050" u="sng" dirty="0"/>
          </a:p>
          <a:p>
            <a:pPr marL="88900" indent="0">
              <a:buNone/>
            </a:pPr>
            <a:r>
              <a:rPr lang="de-DE" sz="1050" u="sng" dirty="0"/>
              <a:t>Zusätzliche Vergünstigungen / Leistungen (auch bei Bezug von Wohngeld / Kinderzuschlag):</a:t>
            </a:r>
          </a:p>
          <a:p>
            <a:pPr>
              <a:buFont typeface="Wingdings" panose="05000000000000000000" pitchFamily="2" charset="2"/>
              <a:buChar char="Ø"/>
            </a:pPr>
            <a:r>
              <a:rPr lang="de-DE" sz="1050" dirty="0"/>
              <a:t>Leistungen aus dem Paket „Bildung und Teilhabe“ (Schulbedarfspauschalen (130,-€ fürs erste Schulhalbjahr, 65,-€ für zweite Halbjahr), Klassenfahrten und Tagesausflüge, Soziale Teilhabe (15€ pro Kind pro Monat), Nachhilfe, ÖPNV-Fahrkarten für Schüler, kostenlose Verpflegung in Kita, Hort und Schule) </a:t>
            </a:r>
          </a:p>
          <a:p>
            <a:pPr>
              <a:buFont typeface="Wingdings" panose="05000000000000000000" pitchFamily="2" charset="2"/>
              <a:buChar char="Ø"/>
            </a:pPr>
            <a:r>
              <a:rPr lang="de-DE" sz="1050" dirty="0" err="1"/>
              <a:t>HessenpassMobil</a:t>
            </a:r>
            <a:r>
              <a:rPr lang="de-DE" sz="1050" dirty="0"/>
              <a:t> (vergünstigtes Deutschlandticket) für 25,-€ bei Vorlage des Marburger Teilhabepasses  </a:t>
            </a:r>
          </a:p>
          <a:p>
            <a:pPr marL="1395413" lvl="3" indent="0">
              <a:buNone/>
            </a:pPr>
            <a:r>
              <a:rPr lang="de-DE" dirty="0">
                <a:hlinkClick r:id="rId2"/>
              </a:rPr>
              <a:t>https://www.biallo.de/vergleiche/soziales/wohngeld/nc/#</a:t>
            </a:r>
            <a:endParaRPr lang="de-DE" dirty="0"/>
          </a:p>
          <a:p>
            <a:pPr marL="1395413" lvl="3" indent="0">
              <a:buNone/>
            </a:pPr>
            <a:r>
              <a:rPr lang="de-DE" u="sng" dirty="0">
                <a:hlinkClick r:id="rId3"/>
              </a:rPr>
              <a:t>https://www.smart-rechner.de/kinderzuschlag/rechner.php</a:t>
            </a:r>
            <a:endParaRPr lang="de-DE" dirty="0"/>
          </a:p>
          <a:p>
            <a:pPr marL="2743200" lvl="6" indent="0">
              <a:buNone/>
            </a:pPr>
            <a:endParaRPr lang="de-DE" dirty="0"/>
          </a:p>
        </p:txBody>
      </p:sp>
      <p:sp>
        <p:nvSpPr>
          <p:cNvPr id="4" name="Fußzeilenplatzhalter 3">
            <a:extLst>
              <a:ext uri="{FF2B5EF4-FFF2-40B4-BE49-F238E27FC236}">
                <a16:creationId xmlns:a16="http://schemas.microsoft.com/office/drawing/2014/main" id="{13229294-D0D1-4BAF-A48B-0D693247C7C2}"/>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697E72D7-8181-4567-8AEF-322DCE01F5C4}"/>
              </a:ext>
            </a:extLst>
          </p:cNvPr>
          <p:cNvSpPr>
            <a:spLocks noGrp="1"/>
          </p:cNvSpPr>
          <p:nvPr>
            <p:ph type="sldNum" sz="quarter" idx="11"/>
          </p:nvPr>
        </p:nvSpPr>
        <p:spPr/>
        <p:txBody>
          <a:bodyPr/>
          <a:lstStyle/>
          <a:p>
            <a:fld id="{DC8927E2-E660-4982-9BE3-86DA6CF8CDF7}" type="slidenum">
              <a:rPr lang="de-DE" altLang="de-DE" smtClean="0"/>
              <a:pPr/>
              <a:t>82</a:t>
            </a:fld>
            <a:endParaRPr lang="de-DE" altLang="de-DE"/>
          </a:p>
        </p:txBody>
      </p:sp>
      <p:sp>
        <p:nvSpPr>
          <p:cNvPr id="6" name="Datumsplatzhalter 5">
            <a:extLst>
              <a:ext uri="{FF2B5EF4-FFF2-40B4-BE49-F238E27FC236}">
                <a16:creationId xmlns:a16="http://schemas.microsoft.com/office/drawing/2014/main" id="{25F9BBC3-D2E5-4058-A999-0251BD002F50}"/>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36554472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599C9A-7C01-45A1-98BA-F587484FDA30}"/>
              </a:ext>
            </a:extLst>
          </p:cNvPr>
          <p:cNvSpPr>
            <a:spLocks noGrp="1"/>
          </p:cNvSpPr>
          <p:nvPr>
            <p:ph type="title"/>
          </p:nvPr>
        </p:nvSpPr>
        <p:spPr/>
        <p:txBody>
          <a:bodyPr/>
          <a:lstStyle/>
          <a:p>
            <a:r>
              <a:rPr lang="de-DE" sz="1600" dirty="0"/>
              <a:t>Übersichtstabelle Arbeit vs. Bürgergeld bei Mindestlohn in 2025, </a:t>
            </a:r>
            <a:br>
              <a:rPr lang="de-DE" sz="1600" dirty="0"/>
            </a:br>
            <a:r>
              <a:rPr lang="de-DE" sz="1600" dirty="0"/>
              <a:t>Vergleichsraum I</a:t>
            </a:r>
            <a:br>
              <a:rPr lang="de-DE" sz="1600" dirty="0"/>
            </a:br>
            <a:r>
              <a:rPr lang="de-DE" sz="1600" dirty="0"/>
              <a:t>(</a:t>
            </a:r>
            <a:r>
              <a:rPr lang="de-DE" sz="1400" dirty="0"/>
              <a:t>Stadt Marburg)</a:t>
            </a:r>
          </a:p>
        </p:txBody>
      </p:sp>
      <p:sp>
        <p:nvSpPr>
          <p:cNvPr id="4" name="Fußzeilenplatzhalter 3">
            <a:extLst>
              <a:ext uri="{FF2B5EF4-FFF2-40B4-BE49-F238E27FC236}">
                <a16:creationId xmlns:a16="http://schemas.microsoft.com/office/drawing/2014/main" id="{B004027B-0265-48CF-9B3C-94B52460D95A}"/>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AD895323-38E6-4CCD-B0AA-4E54F800B17C}"/>
              </a:ext>
            </a:extLst>
          </p:cNvPr>
          <p:cNvSpPr>
            <a:spLocks noGrp="1"/>
          </p:cNvSpPr>
          <p:nvPr>
            <p:ph type="sldNum" sz="quarter" idx="11"/>
          </p:nvPr>
        </p:nvSpPr>
        <p:spPr/>
        <p:txBody>
          <a:bodyPr/>
          <a:lstStyle/>
          <a:p>
            <a:fld id="{DC8927E2-E660-4982-9BE3-86DA6CF8CDF7}" type="slidenum">
              <a:rPr lang="de-DE" altLang="de-DE" smtClean="0"/>
              <a:pPr/>
              <a:t>83</a:t>
            </a:fld>
            <a:endParaRPr lang="de-DE" altLang="de-DE"/>
          </a:p>
        </p:txBody>
      </p:sp>
      <p:sp>
        <p:nvSpPr>
          <p:cNvPr id="6" name="Datumsplatzhalter 5">
            <a:extLst>
              <a:ext uri="{FF2B5EF4-FFF2-40B4-BE49-F238E27FC236}">
                <a16:creationId xmlns:a16="http://schemas.microsoft.com/office/drawing/2014/main" id="{EF439C00-134F-4847-82BE-FBECB432D8AC}"/>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Inhaltsplatzhalter 8">
            <a:extLst>
              <a:ext uri="{FF2B5EF4-FFF2-40B4-BE49-F238E27FC236}">
                <a16:creationId xmlns:a16="http://schemas.microsoft.com/office/drawing/2014/main" id="{DD9A026A-2647-4A53-BD98-656F02791C25}"/>
              </a:ext>
            </a:extLst>
          </p:cNvPr>
          <p:cNvPicPr>
            <a:picLocks noGrp="1" noChangeAspect="1"/>
          </p:cNvPicPr>
          <p:nvPr>
            <p:ph idx="1"/>
          </p:nvPr>
        </p:nvPicPr>
        <p:blipFill>
          <a:blip r:embed="rId2"/>
          <a:stretch>
            <a:fillRect/>
          </a:stretch>
        </p:blipFill>
        <p:spPr>
          <a:xfrm>
            <a:off x="272373" y="1114424"/>
            <a:ext cx="8725711" cy="4983163"/>
          </a:xfrm>
          <a:prstGeom prst="rect">
            <a:avLst/>
          </a:prstGeom>
        </p:spPr>
      </p:pic>
    </p:spTree>
    <p:extLst>
      <p:ext uri="{BB962C8B-B14F-4D97-AF65-F5344CB8AC3E}">
        <p14:creationId xmlns:p14="http://schemas.microsoft.com/office/powerpoint/2010/main" val="25239942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823B0-418E-4998-9D74-1099C131DE6B}"/>
              </a:ext>
            </a:extLst>
          </p:cNvPr>
          <p:cNvSpPr>
            <a:spLocks noGrp="1"/>
          </p:cNvSpPr>
          <p:nvPr>
            <p:ph type="title"/>
          </p:nvPr>
        </p:nvSpPr>
        <p:spPr>
          <a:xfrm>
            <a:off x="622300" y="396875"/>
            <a:ext cx="7418114" cy="717550"/>
          </a:xfrm>
        </p:spPr>
        <p:txBody>
          <a:bodyPr/>
          <a:lstStyle/>
          <a:p>
            <a:r>
              <a:rPr lang="de-DE" sz="1600" dirty="0"/>
              <a:t>Übersichtstabelle Arbeit vs. Bürgergeld bei Mindestlohn in 2025, Vergleichsraum II </a:t>
            </a:r>
            <a:br>
              <a:rPr lang="de-DE" sz="1400" dirty="0"/>
            </a:br>
            <a:r>
              <a:rPr lang="de-DE" sz="1200" dirty="0"/>
              <a:t>(Cölbe, </a:t>
            </a:r>
            <a:r>
              <a:rPr lang="de-DE" sz="1200" dirty="0" err="1"/>
              <a:t>Ebsdorfergrund</a:t>
            </a:r>
            <a:r>
              <a:rPr lang="de-DE" sz="1200" dirty="0"/>
              <a:t>, Fronhausen, Kirchhain, Lahntal, Weimar)</a:t>
            </a:r>
          </a:p>
        </p:txBody>
      </p:sp>
      <p:sp>
        <p:nvSpPr>
          <p:cNvPr id="4" name="Fußzeilenplatzhalter 3">
            <a:extLst>
              <a:ext uri="{FF2B5EF4-FFF2-40B4-BE49-F238E27FC236}">
                <a16:creationId xmlns:a16="http://schemas.microsoft.com/office/drawing/2014/main" id="{6E31FB68-43C8-4029-AFE9-0D6A7F560F3B}"/>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488006CC-22BA-4BCC-92E6-AAB553FC54F1}"/>
              </a:ext>
            </a:extLst>
          </p:cNvPr>
          <p:cNvSpPr>
            <a:spLocks noGrp="1"/>
          </p:cNvSpPr>
          <p:nvPr>
            <p:ph type="sldNum" sz="quarter" idx="11"/>
          </p:nvPr>
        </p:nvSpPr>
        <p:spPr/>
        <p:txBody>
          <a:bodyPr/>
          <a:lstStyle/>
          <a:p>
            <a:fld id="{DC8927E2-E660-4982-9BE3-86DA6CF8CDF7}" type="slidenum">
              <a:rPr lang="de-DE" altLang="de-DE" smtClean="0"/>
              <a:pPr/>
              <a:t>84</a:t>
            </a:fld>
            <a:endParaRPr lang="de-DE" altLang="de-DE"/>
          </a:p>
        </p:txBody>
      </p:sp>
      <p:sp>
        <p:nvSpPr>
          <p:cNvPr id="6" name="Datumsplatzhalter 5">
            <a:extLst>
              <a:ext uri="{FF2B5EF4-FFF2-40B4-BE49-F238E27FC236}">
                <a16:creationId xmlns:a16="http://schemas.microsoft.com/office/drawing/2014/main" id="{0611F746-D27A-437C-A080-FD390F6E0155}"/>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Inhaltsplatzhalter 8">
            <a:extLst>
              <a:ext uri="{FF2B5EF4-FFF2-40B4-BE49-F238E27FC236}">
                <a16:creationId xmlns:a16="http://schemas.microsoft.com/office/drawing/2014/main" id="{EB06442E-7A43-4E72-96B7-0B66B8132990}"/>
              </a:ext>
            </a:extLst>
          </p:cNvPr>
          <p:cNvPicPr>
            <a:picLocks noGrp="1" noChangeAspect="1"/>
          </p:cNvPicPr>
          <p:nvPr>
            <p:ph idx="1"/>
          </p:nvPr>
        </p:nvPicPr>
        <p:blipFill>
          <a:blip r:embed="rId2"/>
          <a:stretch>
            <a:fillRect/>
          </a:stretch>
        </p:blipFill>
        <p:spPr>
          <a:xfrm>
            <a:off x="350196" y="1114426"/>
            <a:ext cx="8628434" cy="5111276"/>
          </a:xfrm>
          <a:prstGeom prst="rect">
            <a:avLst/>
          </a:prstGeom>
        </p:spPr>
      </p:pic>
    </p:spTree>
    <p:extLst>
      <p:ext uri="{BB962C8B-B14F-4D97-AF65-F5344CB8AC3E}">
        <p14:creationId xmlns:p14="http://schemas.microsoft.com/office/powerpoint/2010/main" val="35934239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280DA-ECD9-4554-A680-DB8C9DF8A47D}"/>
              </a:ext>
            </a:extLst>
          </p:cNvPr>
          <p:cNvSpPr>
            <a:spLocks noGrp="1"/>
          </p:cNvSpPr>
          <p:nvPr>
            <p:ph type="title"/>
          </p:nvPr>
        </p:nvSpPr>
        <p:spPr>
          <a:xfrm>
            <a:off x="622300" y="400844"/>
            <a:ext cx="7502197" cy="717550"/>
          </a:xfrm>
        </p:spPr>
        <p:txBody>
          <a:bodyPr/>
          <a:lstStyle/>
          <a:p>
            <a:r>
              <a:rPr lang="de-DE" sz="1600" dirty="0">
                <a:latin typeface="+mn-lt"/>
              </a:rPr>
              <a:t>Übersichtstabelle Arbeit vs. Bürgergeld bei Mindestlohn in 2025, Vergleichsraum III</a:t>
            </a:r>
            <a:br>
              <a:rPr lang="de-DE" sz="1400" dirty="0">
                <a:latin typeface="+mn-lt"/>
              </a:rPr>
            </a:br>
            <a:r>
              <a:rPr lang="de-DE" sz="1400" dirty="0">
                <a:latin typeface="+mn-lt"/>
              </a:rPr>
              <a:t> </a:t>
            </a:r>
            <a:r>
              <a:rPr lang="de-DE" sz="1000" dirty="0">
                <a:latin typeface="+mn-lt"/>
              </a:rPr>
              <a:t>(Amöneburg, Angelburg, Bad Endbach, Biedenkopf, Breidenbach, Dautphetal, Gladenbach, </a:t>
            </a:r>
            <a:r>
              <a:rPr lang="de-DE" sz="1000" dirty="0" err="1">
                <a:latin typeface="+mn-lt"/>
              </a:rPr>
              <a:t>Lohra</a:t>
            </a:r>
            <a:r>
              <a:rPr lang="de-DE" sz="1000" dirty="0">
                <a:latin typeface="+mn-lt"/>
              </a:rPr>
              <a:t>, Münchhausen, Neustadt, Rauschenberg, Stadtallendorf, Steffenberg, Wetter, </a:t>
            </a:r>
            <a:r>
              <a:rPr lang="de-DE" sz="1000" dirty="0" err="1">
                <a:latin typeface="+mn-lt"/>
              </a:rPr>
              <a:t>Wohratal</a:t>
            </a:r>
            <a:r>
              <a:rPr lang="de-DE" sz="1000" dirty="0">
                <a:latin typeface="+mn-lt"/>
              </a:rPr>
              <a:t>)</a:t>
            </a:r>
          </a:p>
        </p:txBody>
      </p:sp>
      <p:sp>
        <p:nvSpPr>
          <p:cNvPr id="4" name="Fußzeilenplatzhalter 3">
            <a:extLst>
              <a:ext uri="{FF2B5EF4-FFF2-40B4-BE49-F238E27FC236}">
                <a16:creationId xmlns:a16="http://schemas.microsoft.com/office/drawing/2014/main" id="{5BBBCA73-7146-4EBE-864D-7DF9D8A0CC81}"/>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F11C4C3C-6976-4FEE-8CE8-D94D29922176}"/>
              </a:ext>
            </a:extLst>
          </p:cNvPr>
          <p:cNvSpPr>
            <a:spLocks noGrp="1"/>
          </p:cNvSpPr>
          <p:nvPr>
            <p:ph type="sldNum" sz="quarter" idx="11"/>
          </p:nvPr>
        </p:nvSpPr>
        <p:spPr/>
        <p:txBody>
          <a:bodyPr/>
          <a:lstStyle/>
          <a:p>
            <a:fld id="{DC8927E2-E660-4982-9BE3-86DA6CF8CDF7}" type="slidenum">
              <a:rPr lang="de-DE" altLang="de-DE" smtClean="0"/>
              <a:pPr/>
              <a:t>85</a:t>
            </a:fld>
            <a:endParaRPr lang="de-DE" altLang="de-DE"/>
          </a:p>
        </p:txBody>
      </p:sp>
      <p:sp>
        <p:nvSpPr>
          <p:cNvPr id="6" name="Datumsplatzhalter 5">
            <a:extLst>
              <a:ext uri="{FF2B5EF4-FFF2-40B4-BE49-F238E27FC236}">
                <a16:creationId xmlns:a16="http://schemas.microsoft.com/office/drawing/2014/main" id="{F4052683-CE83-40D1-AEE5-C04C4C61151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9" name="Inhaltsplatzhalter 8">
            <a:extLst>
              <a:ext uri="{FF2B5EF4-FFF2-40B4-BE49-F238E27FC236}">
                <a16:creationId xmlns:a16="http://schemas.microsoft.com/office/drawing/2014/main" id="{1C28019F-CAB2-40FF-AD78-1DF72BF70767}"/>
              </a:ext>
            </a:extLst>
          </p:cNvPr>
          <p:cNvPicPr>
            <a:picLocks noGrp="1" noChangeAspect="1"/>
          </p:cNvPicPr>
          <p:nvPr>
            <p:ph idx="1"/>
          </p:nvPr>
        </p:nvPicPr>
        <p:blipFill>
          <a:blip r:embed="rId2"/>
          <a:stretch>
            <a:fillRect/>
          </a:stretch>
        </p:blipFill>
        <p:spPr>
          <a:xfrm>
            <a:off x="185738" y="1268412"/>
            <a:ext cx="8841530" cy="4973637"/>
          </a:xfrm>
          <a:prstGeom prst="rect">
            <a:avLst/>
          </a:prstGeom>
        </p:spPr>
      </p:pic>
    </p:spTree>
    <p:extLst>
      <p:ext uri="{BB962C8B-B14F-4D97-AF65-F5344CB8AC3E}">
        <p14:creationId xmlns:p14="http://schemas.microsoft.com/office/powerpoint/2010/main" val="3860565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23BB2-B7CA-4EE0-9718-B2DB0EB68B0C}"/>
              </a:ext>
            </a:extLst>
          </p:cNvPr>
          <p:cNvSpPr>
            <a:spLocks noGrp="1"/>
          </p:cNvSpPr>
          <p:nvPr>
            <p:ph type="title"/>
          </p:nvPr>
        </p:nvSpPr>
        <p:spPr/>
        <p:txBody>
          <a:bodyPr/>
          <a:lstStyle/>
          <a:p>
            <a:r>
              <a:rPr lang="de-DE" u="sng" dirty="0"/>
              <a:t>Kontaktdaten</a:t>
            </a:r>
            <a:endParaRPr lang="de-DE" dirty="0"/>
          </a:p>
        </p:txBody>
      </p:sp>
      <p:sp>
        <p:nvSpPr>
          <p:cNvPr id="3" name="Inhaltsplatzhalter 2">
            <a:extLst>
              <a:ext uri="{FF2B5EF4-FFF2-40B4-BE49-F238E27FC236}">
                <a16:creationId xmlns:a16="http://schemas.microsoft.com/office/drawing/2014/main" id="{ACFD7AAD-1069-443B-968F-816C8EB1E145}"/>
              </a:ext>
            </a:extLst>
          </p:cNvPr>
          <p:cNvSpPr>
            <a:spLocks noGrp="1"/>
          </p:cNvSpPr>
          <p:nvPr>
            <p:ph idx="1"/>
          </p:nvPr>
        </p:nvSpPr>
        <p:spPr/>
        <p:txBody>
          <a:bodyPr/>
          <a:lstStyle/>
          <a:p>
            <a:pPr marL="88900" indent="0">
              <a:buNone/>
            </a:pPr>
            <a:endParaRPr lang="de-DE" dirty="0"/>
          </a:p>
          <a:p>
            <a:pPr marL="88900" indent="0">
              <a:buNone/>
            </a:pPr>
            <a:r>
              <a:rPr lang="de-DE" dirty="0"/>
              <a:t>Melden Sie sich gerne bei Fragen zum Bürgergeld!</a:t>
            </a:r>
          </a:p>
          <a:p>
            <a:endParaRPr lang="de-DE" dirty="0"/>
          </a:p>
          <a:p>
            <a:pPr marL="465138" lvl="1" indent="0">
              <a:buNone/>
            </a:pPr>
            <a:r>
              <a:rPr lang="de-DE" dirty="0"/>
              <a:t>Tanja Plettenberg</a:t>
            </a:r>
          </a:p>
          <a:p>
            <a:pPr marL="465138" lvl="1" indent="0">
              <a:buNone/>
            </a:pPr>
            <a:r>
              <a:rPr lang="de-DE" dirty="0"/>
              <a:t>Fachbereich Integration und Arbeit</a:t>
            </a:r>
          </a:p>
          <a:p>
            <a:pPr marL="465138" lvl="1" indent="0">
              <a:buNone/>
            </a:pPr>
            <a:r>
              <a:rPr lang="de-DE" dirty="0"/>
              <a:t>Fachdienst Recht</a:t>
            </a:r>
          </a:p>
          <a:p>
            <a:pPr marL="465138" lvl="1" indent="0">
              <a:buNone/>
            </a:pPr>
            <a:r>
              <a:rPr lang="de-DE" dirty="0"/>
              <a:t>Lahnstr. 16</a:t>
            </a:r>
          </a:p>
          <a:p>
            <a:pPr marL="465138" lvl="1" indent="0">
              <a:buNone/>
            </a:pPr>
            <a:r>
              <a:rPr lang="de-DE" dirty="0"/>
              <a:t>35091 Cölbe</a:t>
            </a:r>
          </a:p>
          <a:p>
            <a:pPr marL="465138" lvl="1" indent="0">
              <a:buNone/>
            </a:pPr>
            <a:r>
              <a:rPr lang="de-DE" dirty="0">
                <a:hlinkClick r:id="rId2"/>
              </a:rPr>
              <a:t>plettenbergt@marburg-biedenkopf.de</a:t>
            </a:r>
            <a:endParaRPr lang="de-DE" dirty="0"/>
          </a:p>
          <a:p>
            <a:pPr marL="465138" lvl="1" indent="0">
              <a:buNone/>
            </a:pPr>
            <a:r>
              <a:rPr lang="de-DE" dirty="0"/>
              <a:t>06421/405 7163</a:t>
            </a:r>
          </a:p>
          <a:p>
            <a:endParaRPr lang="de-DE" dirty="0"/>
          </a:p>
        </p:txBody>
      </p:sp>
      <p:sp>
        <p:nvSpPr>
          <p:cNvPr id="4" name="Fußzeilenplatzhalter 3">
            <a:extLst>
              <a:ext uri="{FF2B5EF4-FFF2-40B4-BE49-F238E27FC236}">
                <a16:creationId xmlns:a16="http://schemas.microsoft.com/office/drawing/2014/main" id="{68DBED5B-4F40-49AD-AC2D-2EFD58945D44}"/>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88F96E4E-4B2A-4ED8-AA2E-C7237E7E5479}"/>
              </a:ext>
            </a:extLst>
          </p:cNvPr>
          <p:cNvSpPr>
            <a:spLocks noGrp="1"/>
          </p:cNvSpPr>
          <p:nvPr>
            <p:ph type="sldNum" sz="quarter" idx="11"/>
          </p:nvPr>
        </p:nvSpPr>
        <p:spPr/>
        <p:txBody>
          <a:bodyPr/>
          <a:lstStyle/>
          <a:p>
            <a:fld id="{DC8927E2-E660-4982-9BE3-86DA6CF8CDF7}" type="slidenum">
              <a:rPr lang="de-DE" altLang="de-DE" smtClean="0"/>
              <a:pPr/>
              <a:t>86</a:t>
            </a:fld>
            <a:endParaRPr lang="de-DE" altLang="de-DE"/>
          </a:p>
        </p:txBody>
      </p:sp>
      <p:sp>
        <p:nvSpPr>
          <p:cNvPr id="6" name="Datumsplatzhalter 5">
            <a:extLst>
              <a:ext uri="{FF2B5EF4-FFF2-40B4-BE49-F238E27FC236}">
                <a16:creationId xmlns:a16="http://schemas.microsoft.com/office/drawing/2014/main" id="{14F6AB3C-FCE5-4D97-B361-6B26D96505AD}"/>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Tree>
    <p:extLst>
      <p:ext uri="{BB962C8B-B14F-4D97-AF65-F5344CB8AC3E}">
        <p14:creationId xmlns:p14="http://schemas.microsoft.com/office/powerpoint/2010/main" val="4818689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Herzlichen Dank für Ihre Aufmerksamkeit!</a:t>
            </a:r>
          </a:p>
        </p:txBody>
      </p:sp>
      <p:sp>
        <p:nvSpPr>
          <p:cNvPr id="4" name="Fußzeilenplatzhalter 3"/>
          <p:cNvSpPr>
            <a:spLocks noGrp="1"/>
          </p:cNvSpPr>
          <p:nvPr>
            <p:ph type="ftr" sz="quarter" idx="10"/>
          </p:nvPr>
        </p:nvSpPr>
        <p:spPr/>
        <p:txBody>
          <a:bodyPr/>
          <a:lstStyle/>
          <a:p>
            <a:r>
              <a:rPr lang="de-DE" altLang="de-DE"/>
              <a:t>Fachbereich Integration und Arbeit</a:t>
            </a:r>
          </a:p>
        </p:txBody>
      </p:sp>
      <p:sp>
        <p:nvSpPr>
          <p:cNvPr id="5" name="Foliennummernplatzhalter 4"/>
          <p:cNvSpPr>
            <a:spLocks noGrp="1"/>
          </p:cNvSpPr>
          <p:nvPr>
            <p:ph type="sldNum" sz="quarter" idx="11"/>
          </p:nvPr>
        </p:nvSpPr>
        <p:spPr/>
        <p:txBody>
          <a:bodyPr/>
          <a:lstStyle/>
          <a:p>
            <a:fld id="{DC8927E2-E660-4982-9BE3-86DA6CF8CDF7}" type="slidenum">
              <a:rPr lang="de-DE" altLang="de-DE" smtClean="0"/>
              <a:pPr/>
              <a:t>87</a:t>
            </a:fld>
            <a:endParaRPr lang="de-DE" altLang="de-DE"/>
          </a:p>
        </p:txBody>
      </p:sp>
      <p:sp>
        <p:nvSpPr>
          <p:cNvPr id="6" name="Datumsplatzhalter 5"/>
          <p:cNvSpPr>
            <a:spLocks noGrp="1"/>
          </p:cNvSpPr>
          <p:nvPr>
            <p:ph type="dt" sz="half" idx="12"/>
          </p:nvPr>
        </p:nvSpPr>
        <p:spPr/>
        <p:txBody>
          <a:bodyPr/>
          <a:lstStyle/>
          <a:p>
            <a:fld id="{14CA1DB7-94BF-4831-A197-24B0BF8AFF20}" type="datetime4">
              <a:rPr lang="de-DE" altLang="de-DE" smtClean="0"/>
              <a:t>18. Februar 2025</a:t>
            </a:fld>
            <a:endParaRPr lang="de-DE" altLang="de-DE"/>
          </a:p>
        </p:txBody>
      </p:sp>
      <p:pic>
        <p:nvPicPr>
          <p:cNvPr id="8" name="Grafik 7"/>
          <p:cNvPicPr>
            <a:picLocks noChangeAspect="1"/>
          </p:cNvPicPr>
          <p:nvPr/>
        </p:nvPicPr>
        <p:blipFill>
          <a:blip r:embed="rId2"/>
          <a:stretch>
            <a:fillRect/>
          </a:stretch>
        </p:blipFill>
        <p:spPr>
          <a:xfrm>
            <a:off x="4464010" y="1111248"/>
            <a:ext cx="4451390" cy="5191125"/>
          </a:xfrm>
          <a:prstGeom prst="rect">
            <a:avLst/>
          </a:prstGeom>
        </p:spPr>
      </p:pic>
      <p:pic>
        <p:nvPicPr>
          <p:cNvPr id="9" name="Grafik 8"/>
          <p:cNvPicPr>
            <a:picLocks noChangeAspect="1"/>
          </p:cNvPicPr>
          <p:nvPr/>
        </p:nvPicPr>
        <p:blipFill>
          <a:blip r:embed="rId3"/>
          <a:stretch>
            <a:fillRect/>
          </a:stretch>
        </p:blipFill>
        <p:spPr>
          <a:xfrm>
            <a:off x="232444" y="1201808"/>
            <a:ext cx="4131058" cy="5010007"/>
          </a:xfrm>
          <a:prstGeom prst="rect">
            <a:avLst/>
          </a:prstGeom>
        </p:spPr>
      </p:pic>
    </p:spTree>
    <p:extLst>
      <p:ext uri="{BB962C8B-B14F-4D97-AF65-F5344CB8AC3E}">
        <p14:creationId xmlns:p14="http://schemas.microsoft.com/office/powerpoint/2010/main" val="1332570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A388D0F-864F-497E-A2C6-466083682974}"/>
              </a:ext>
            </a:extLst>
          </p:cNvPr>
          <p:cNvSpPr>
            <a:spLocks noGrp="1"/>
          </p:cNvSpPr>
          <p:nvPr>
            <p:ph type="title"/>
          </p:nvPr>
        </p:nvSpPr>
        <p:spPr>
          <a:xfrm>
            <a:off x="622300" y="117750"/>
            <a:ext cx="6911975" cy="717550"/>
          </a:xfrm>
        </p:spPr>
        <p:txBody>
          <a:bodyPr/>
          <a:lstStyle/>
          <a:p>
            <a:r>
              <a:rPr lang="de-DE" sz="1200" u="sng" dirty="0"/>
              <a:t>Beispiel: Mutter, Vater, zwei Kinder (4 und 8 Jahre), Warmmiete 1000,-€ in Marburg, Einkommen von 1.600,-€ netto</a:t>
            </a:r>
          </a:p>
        </p:txBody>
      </p:sp>
      <p:sp>
        <p:nvSpPr>
          <p:cNvPr id="4" name="Fußzeilenplatzhalter 3">
            <a:extLst>
              <a:ext uri="{FF2B5EF4-FFF2-40B4-BE49-F238E27FC236}">
                <a16:creationId xmlns:a16="http://schemas.microsoft.com/office/drawing/2014/main" id="{9997747C-A7B0-4D6B-B626-7B09954FEC98}"/>
              </a:ext>
            </a:extLst>
          </p:cNvPr>
          <p:cNvSpPr>
            <a:spLocks noGrp="1"/>
          </p:cNvSpPr>
          <p:nvPr>
            <p:ph type="ftr" sz="quarter" idx="10"/>
          </p:nvPr>
        </p:nvSpPr>
        <p:spPr/>
        <p:txBody>
          <a:bodyPr/>
          <a:lstStyle/>
          <a:p>
            <a:r>
              <a:rPr lang="de-DE" altLang="de-DE"/>
              <a:t>Fachbereich Integration und Arbeit</a:t>
            </a:r>
          </a:p>
        </p:txBody>
      </p:sp>
      <p:sp>
        <p:nvSpPr>
          <p:cNvPr id="5" name="Foliennummernplatzhalter 4">
            <a:extLst>
              <a:ext uri="{FF2B5EF4-FFF2-40B4-BE49-F238E27FC236}">
                <a16:creationId xmlns:a16="http://schemas.microsoft.com/office/drawing/2014/main" id="{0B0CAD8C-F67B-4155-BD63-1152E878FC29}"/>
              </a:ext>
            </a:extLst>
          </p:cNvPr>
          <p:cNvSpPr>
            <a:spLocks noGrp="1"/>
          </p:cNvSpPr>
          <p:nvPr>
            <p:ph type="sldNum" sz="quarter" idx="11"/>
          </p:nvPr>
        </p:nvSpPr>
        <p:spPr/>
        <p:txBody>
          <a:bodyPr/>
          <a:lstStyle/>
          <a:p>
            <a:fld id="{DC8927E2-E660-4982-9BE3-86DA6CF8CDF7}" type="slidenum">
              <a:rPr lang="de-DE" altLang="de-DE" smtClean="0"/>
              <a:pPr/>
              <a:t>9</a:t>
            </a:fld>
            <a:endParaRPr lang="de-DE" altLang="de-DE" dirty="0"/>
          </a:p>
        </p:txBody>
      </p:sp>
      <p:sp>
        <p:nvSpPr>
          <p:cNvPr id="6" name="Datumsplatzhalter 5">
            <a:extLst>
              <a:ext uri="{FF2B5EF4-FFF2-40B4-BE49-F238E27FC236}">
                <a16:creationId xmlns:a16="http://schemas.microsoft.com/office/drawing/2014/main" id="{05405674-592C-4963-BA3F-18E1087EE48E}"/>
              </a:ext>
            </a:extLst>
          </p:cNvPr>
          <p:cNvSpPr>
            <a:spLocks noGrp="1"/>
          </p:cNvSpPr>
          <p:nvPr>
            <p:ph type="dt" sz="half" idx="12"/>
          </p:nvPr>
        </p:nvSpPr>
        <p:spPr/>
        <p:txBody>
          <a:bodyPr/>
          <a:lstStyle/>
          <a:p>
            <a:fld id="{14CA1DB7-94BF-4831-A197-24B0BF8AFF20}" type="datetime4">
              <a:rPr lang="de-DE" altLang="de-DE" smtClean="0"/>
              <a:t>18. Februar 2025</a:t>
            </a:fld>
            <a:endParaRPr lang="de-DE" altLang="de-DE"/>
          </a:p>
        </p:txBody>
      </p:sp>
      <p:sp>
        <p:nvSpPr>
          <p:cNvPr id="14" name="Textfeld 13">
            <a:extLst>
              <a:ext uri="{FF2B5EF4-FFF2-40B4-BE49-F238E27FC236}">
                <a16:creationId xmlns:a16="http://schemas.microsoft.com/office/drawing/2014/main" id="{2A22D4CD-A03E-4392-9FC3-2766318100FE}"/>
              </a:ext>
            </a:extLst>
          </p:cNvPr>
          <p:cNvSpPr txBox="1"/>
          <p:nvPr/>
        </p:nvSpPr>
        <p:spPr>
          <a:xfrm>
            <a:off x="391507" y="1661449"/>
            <a:ext cx="3261529" cy="3816429"/>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600" u="sng" dirty="0"/>
              <a:t>Bürgergeld</a:t>
            </a:r>
          </a:p>
          <a:p>
            <a:pPr algn="ctr"/>
            <a:endParaRPr lang="de-DE" sz="1600" u="sng" dirty="0"/>
          </a:p>
          <a:p>
            <a:r>
              <a:rPr lang="de-DE" sz="1000" dirty="0"/>
              <a:t>Der Gesamtbedarf beinhaltet Regelbedarfe (Alleinstehende 563 Euro, Paare je Partner 506 Euro, Kinder zwischen 357 Euro und 451 Euro), individuelle Mehrbedarfe und Wohnkosten. </a:t>
            </a:r>
          </a:p>
          <a:p>
            <a:endParaRPr lang="de-DE" sz="1000" dirty="0"/>
          </a:p>
          <a:p>
            <a:r>
              <a:rPr lang="de-DE" sz="1000" dirty="0"/>
              <a:t>Unterschreitet das (Familien-) Einkommen den Gesamtbedarf, kann ein Anspruch auf Bürgergeld bestehen. Andere Leistungen, wie der Kinderzuschlag haben Vorrang. </a:t>
            </a:r>
          </a:p>
          <a:p>
            <a:endParaRPr lang="de-DE" sz="1000" dirty="0"/>
          </a:p>
          <a:p>
            <a:r>
              <a:rPr lang="de-DE" sz="1000" dirty="0"/>
              <a:t>Gesamtbedarf SGB II = 2.759,- Euro (Regelbedarf 1.759,-€ + Miete 1.000,-€). </a:t>
            </a:r>
          </a:p>
          <a:p>
            <a:r>
              <a:rPr lang="de-DE" sz="1000" dirty="0"/>
              <a:t>Vom Bedarf wird das Einkommen abgezogen (das um Freibeträge bereinigte Einkommen von 1.222,-€, sowie 510,-€ Kindergeld). Rechnerisch besteht ein Anspruch auf Bürgergeld in Höhe von 1.027,- Euro. </a:t>
            </a:r>
          </a:p>
          <a:p>
            <a:endParaRPr lang="de-DE" sz="1000" dirty="0"/>
          </a:p>
          <a:p>
            <a:r>
              <a:rPr lang="de-DE" sz="1000" b="1" u="sng" dirty="0"/>
              <a:t>=&gt; Aber kein tatsächlicher Anspruch auf Bürgergeld, weil der Bezug von Bürgergeld durch Bezug von Kinderzuschlag und Wohngeld vermieden werden kann (= Ausschlussprinzip).</a:t>
            </a:r>
            <a:endParaRPr lang="de-DE" sz="1000" dirty="0"/>
          </a:p>
        </p:txBody>
      </p:sp>
      <p:sp>
        <p:nvSpPr>
          <p:cNvPr id="17" name="Gleichschenkliges Dreieck 16">
            <a:extLst>
              <a:ext uri="{FF2B5EF4-FFF2-40B4-BE49-F238E27FC236}">
                <a16:creationId xmlns:a16="http://schemas.microsoft.com/office/drawing/2014/main" id="{7E59BD11-CE13-493D-A444-495B9C8560D0}"/>
              </a:ext>
            </a:extLst>
          </p:cNvPr>
          <p:cNvSpPr/>
          <p:nvPr/>
        </p:nvSpPr>
        <p:spPr>
          <a:xfrm>
            <a:off x="396073" y="750751"/>
            <a:ext cx="3261529" cy="837160"/>
          </a:xfrm>
          <a:prstGeom prst="triangle">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1200" i="1" dirty="0"/>
              <a:t>Kann nur </a:t>
            </a:r>
            <a:r>
              <a:rPr lang="de-DE" sz="1200" b="1" i="1" dirty="0"/>
              <a:t>alleine</a:t>
            </a:r>
            <a:r>
              <a:rPr lang="de-DE" sz="1200" i="1" dirty="0"/>
              <a:t> bezogen werden.</a:t>
            </a:r>
          </a:p>
        </p:txBody>
      </p:sp>
      <p:sp>
        <p:nvSpPr>
          <p:cNvPr id="18" name="Gleichschenkliges Dreieck 17">
            <a:extLst>
              <a:ext uri="{FF2B5EF4-FFF2-40B4-BE49-F238E27FC236}">
                <a16:creationId xmlns:a16="http://schemas.microsoft.com/office/drawing/2014/main" id="{25AE594F-9EB5-4F4E-8FAA-F06E46B08FE1}"/>
              </a:ext>
            </a:extLst>
          </p:cNvPr>
          <p:cNvSpPr/>
          <p:nvPr/>
        </p:nvSpPr>
        <p:spPr>
          <a:xfrm>
            <a:off x="3802262" y="750751"/>
            <a:ext cx="5090911" cy="837160"/>
          </a:xfrm>
          <a:prstGeom prst="triangle">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de-DE" sz="1200" i="1" dirty="0"/>
              <a:t>Kann </a:t>
            </a:r>
            <a:r>
              <a:rPr lang="de-DE" sz="1200" b="1" i="1" dirty="0"/>
              <a:t>parallel </a:t>
            </a:r>
            <a:r>
              <a:rPr lang="de-DE" sz="1200" i="1" dirty="0"/>
              <a:t>bezogen werden.</a:t>
            </a:r>
          </a:p>
        </p:txBody>
      </p:sp>
      <p:sp>
        <p:nvSpPr>
          <p:cNvPr id="20" name="Textfeld 19">
            <a:extLst>
              <a:ext uri="{FF2B5EF4-FFF2-40B4-BE49-F238E27FC236}">
                <a16:creationId xmlns:a16="http://schemas.microsoft.com/office/drawing/2014/main" id="{E3908619-0D5D-4B37-AC8D-952480153C1D}"/>
              </a:ext>
            </a:extLst>
          </p:cNvPr>
          <p:cNvSpPr txBox="1"/>
          <p:nvPr/>
        </p:nvSpPr>
        <p:spPr>
          <a:xfrm>
            <a:off x="6468176" y="1661449"/>
            <a:ext cx="2424997" cy="4078039"/>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600" u="sng" dirty="0"/>
              <a:t>Wohngeld</a:t>
            </a:r>
          </a:p>
          <a:p>
            <a:endParaRPr lang="de-DE" sz="1100" dirty="0"/>
          </a:p>
          <a:p>
            <a:r>
              <a:rPr lang="de-DE" sz="1100" dirty="0"/>
              <a:t>Anspruchsberechtigt sind Mieter und Eigentümer.</a:t>
            </a:r>
          </a:p>
          <a:p>
            <a:r>
              <a:rPr lang="de-DE" sz="1100" dirty="0"/>
              <a:t>Die Höhe des Wohngeldes richtet sich nach Miete/Hauslasten, dem monatlichen Gesamteinkommen und der Anzahl der zu berücksichtigenden Haushaltsmitglieder. </a:t>
            </a:r>
          </a:p>
          <a:p>
            <a:r>
              <a:rPr lang="de-DE" sz="1100" dirty="0"/>
              <a:t>Vom Wohngeld ausgeschlossen sind Empfänger und Empfängerinnen von Transferleistungen, zum Beispiel Bürgergeld. </a:t>
            </a:r>
          </a:p>
          <a:p>
            <a:endParaRPr lang="de-DE" sz="1100" dirty="0"/>
          </a:p>
          <a:p>
            <a:r>
              <a:rPr lang="de-DE" sz="1100" b="1" u="sng" dirty="0"/>
              <a:t>=&gt; Im Beispiel besteht Anspruch auf Wohngeld in Höhe von 828,-€</a:t>
            </a:r>
          </a:p>
          <a:p>
            <a:endParaRPr lang="de-DE" sz="1100" dirty="0"/>
          </a:p>
          <a:p>
            <a:endParaRPr lang="de-DE" sz="1100" dirty="0"/>
          </a:p>
          <a:p>
            <a:endParaRPr lang="de-DE" sz="1100" dirty="0"/>
          </a:p>
          <a:p>
            <a:endParaRPr lang="de-DE" sz="1100" dirty="0"/>
          </a:p>
          <a:p>
            <a:endParaRPr lang="de-DE" sz="1200" dirty="0"/>
          </a:p>
        </p:txBody>
      </p:sp>
      <p:sp>
        <p:nvSpPr>
          <p:cNvPr id="22" name="Textfeld 21">
            <a:extLst>
              <a:ext uri="{FF2B5EF4-FFF2-40B4-BE49-F238E27FC236}">
                <a16:creationId xmlns:a16="http://schemas.microsoft.com/office/drawing/2014/main" id="{98D0DE9D-4AEE-4576-9CDA-DAF9AA029EDD}"/>
              </a:ext>
            </a:extLst>
          </p:cNvPr>
          <p:cNvSpPr txBox="1"/>
          <p:nvPr/>
        </p:nvSpPr>
        <p:spPr>
          <a:xfrm>
            <a:off x="3802261" y="5639386"/>
            <a:ext cx="5090911" cy="615553"/>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100" b="1" dirty="0"/>
              <a:t>Einkommen, Kindergeld, Kinderzuschlag und Wohngeld =&gt;</a:t>
            </a:r>
          </a:p>
          <a:p>
            <a:pPr algn="ctr"/>
            <a:r>
              <a:rPr lang="de-DE" sz="1100" b="1" dirty="0"/>
              <a:t>1.600,-€+510,-€+594,-€+828,-€ = 3.532,- Euro</a:t>
            </a:r>
          </a:p>
          <a:p>
            <a:pPr algn="ctr"/>
            <a:endParaRPr lang="de-DE" sz="1200" b="1" dirty="0"/>
          </a:p>
        </p:txBody>
      </p:sp>
      <p:sp>
        <p:nvSpPr>
          <p:cNvPr id="23" name="Textfeld 22">
            <a:extLst>
              <a:ext uri="{FF2B5EF4-FFF2-40B4-BE49-F238E27FC236}">
                <a16:creationId xmlns:a16="http://schemas.microsoft.com/office/drawing/2014/main" id="{A032B0E5-1C1B-476F-9028-6653673CC048}"/>
              </a:ext>
            </a:extLst>
          </p:cNvPr>
          <p:cNvSpPr txBox="1"/>
          <p:nvPr/>
        </p:nvSpPr>
        <p:spPr>
          <a:xfrm>
            <a:off x="391506" y="5639386"/>
            <a:ext cx="3261529" cy="600164"/>
          </a:xfrm>
          <a:prstGeom prst="rect">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de-DE" sz="1100" b="1" dirty="0"/>
              <a:t>Einkommen, Kindergeld, Bürgergeld, Kinder-</a:t>
            </a:r>
            <a:r>
              <a:rPr lang="de-DE" sz="1100" b="1" dirty="0" err="1"/>
              <a:t>sofortzuschlag</a:t>
            </a:r>
            <a:r>
              <a:rPr lang="de-DE" sz="1100" b="1" dirty="0"/>
              <a:t> =&gt;</a:t>
            </a:r>
          </a:p>
          <a:p>
            <a:pPr algn="ctr"/>
            <a:r>
              <a:rPr lang="de-DE" sz="1100" b="1" dirty="0"/>
              <a:t>1.600,-€+510,-€+1.027,-€+40,-€ = 3.177,- Euro</a:t>
            </a:r>
          </a:p>
        </p:txBody>
      </p:sp>
      <p:sp>
        <p:nvSpPr>
          <p:cNvPr id="25" name="Textfeld 24">
            <a:extLst>
              <a:ext uri="{FF2B5EF4-FFF2-40B4-BE49-F238E27FC236}">
                <a16:creationId xmlns:a16="http://schemas.microsoft.com/office/drawing/2014/main" id="{825264BE-C494-4152-9DCD-E09F6B1DD76F}"/>
              </a:ext>
            </a:extLst>
          </p:cNvPr>
          <p:cNvSpPr txBox="1"/>
          <p:nvPr/>
        </p:nvSpPr>
        <p:spPr>
          <a:xfrm>
            <a:off x="3802262" y="1661449"/>
            <a:ext cx="2598537" cy="3908762"/>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de-DE" sz="1600" u="sng" dirty="0"/>
              <a:t>Kinderzuschlag</a:t>
            </a:r>
          </a:p>
          <a:p>
            <a:endParaRPr lang="de-DE" sz="1200" b="1" u="sng" dirty="0"/>
          </a:p>
          <a:p>
            <a:r>
              <a:rPr lang="de-DE" sz="1100" dirty="0"/>
              <a:t>Eltern müssen ein Mindesteinkommen haben (900 Euro bei Paarfamilien, 600 Euro bei Alleinerziehenden). Analog zum Bürgergeld wird dann der Gesamtbedarf ermittelt. </a:t>
            </a:r>
          </a:p>
          <a:p>
            <a:endParaRPr lang="de-DE" sz="1100" dirty="0"/>
          </a:p>
          <a:p>
            <a:r>
              <a:rPr lang="de-DE" sz="1100" dirty="0"/>
              <a:t>Wenn der Gesamtbedarf mit Einkommen, Kindergeld, Kinderzuschlag und ggf. Wohngeld gedeckt werden kann, besteht Anspruch auf Kinderzuschlag. </a:t>
            </a:r>
          </a:p>
          <a:p>
            <a:endParaRPr lang="de-DE" sz="1100" dirty="0"/>
          </a:p>
          <a:p>
            <a:r>
              <a:rPr lang="de-DE" sz="1100" dirty="0"/>
              <a:t>Mit Einkommen, Kindergeld, Kinderzuschlag und Wohngeld kann der Gesamtbedarf gedeckt werden. </a:t>
            </a:r>
          </a:p>
          <a:p>
            <a:endParaRPr lang="de-DE" sz="1100" b="1" u="sng" dirty="0"/>
          </a:p>
          <a:p>
            <a:r>
              <a:rPr lang="de-DE" sz="1100" b="1" u="sng" dirty="0"/>
              <a:t>=&gt; Es besteht Anspruch auf Kinderzuschlag für zwei Kinder in Höhe von 594,- Euro (297,-€ pro Kind).</a:t>
            </a:r>
            <a:endParaRPr lang="de-DE" sz="1100" dirty="0"/>
          </a:p>
        </p:txBody>
      </p:sp>
    </p:spTree>
    <p:extLst>
      <p:ext uri="{BB962C8B-B14F-4D97-AF65-F5344CB8AC3E}">
        <p14:creationId xmlns:p14="http://schemas.microsoft.com/office/powerpoint/2010/main" val="1640555779"/>
      </p:ext>
    </p:extLst>
  </p:cSld>
  <p:clrMapOvr>
    <a:masterClrMapping/>
  </p:clrMapOvr>
</p:sld>
</file>

<file path=ppt/theme/theme1.xml><?xml version="1.0" encoding="utf-8"?>
<a:theme xmlns:a="http://schemas.openxmlformats.org/drawingml/2006/main" name="_Vorlage Kreiausschuss">
  <a:themeElements>
    <a:clrScheme name="_Vorlage Kreiausschuss 13">
      <a:dk1>
        <a:srgbClr val="2D61B0"/>
      </a:dk1>
      <a:lt1>
        <a:srgbClr val="FFFFFF"/>
      </a:lt1>
      <a:dk2>
        <a:srgbClr val="2D61B0"/>
      </a:dk2>
      <a:lt2>
        <a:srgbClr val="808080"/>
      </a:lt2>
      <a:accent1>
        <a:srgbClr val="C62020"/>
      </a:accent1>
      <a:accent2>
        <a:srgbClr val="2D61B0"/>
      </a:accent2>
      <a:accent3>
        <a:srgbClr val="FFFFFF"/>
      </a:accent3>
      <a:accent4>
        <a:srgbClr val="255296"/>
      </a:accent4>
      <a:accent5>
        <a:srgbClr val="DFABAB"/>
      </a:accent5>
      <a:accent6>
        <a:srgbClr val="28579F"/>
      </a:accent6>
      <a:hlink>
        <a:srgbClr val="99CCFF"/>
      </a:hlink>
      <a:folHlink>
        <a:srgbClr val="FF6600"/>
      </a:folHlink>
    </a:clrScheme>
    <a:fontScheme name="_Vorlage Kreiausschu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_Vorlage Kreiausschus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Vorlage Kreiausschus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Vorlage Kreiausschus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Vorlage Kreiausschus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Vorlage Kreiausschus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Vorlage Kreiausschus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Vorlage Kreiausschus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Vorlage Kreiausschus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Vorlage Kreiausschus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Vorlage Kreiausschus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Vorlage Kreiausschus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Vorlage Kreiausschus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_Vorlage Kreiausschuss 13">
        <a:dk1>
          <a:srgbClr val="2D61B0"/>
        </a:dk1>
        <a:lt1>
          <a:srgbClr val="FFFFFF"/>
        </a:lt1>
        <a:dk2>
          <a:srgbClr val="2D61B0"/>
        </a:dk2>
        <a:lt2>
          <a:srgbClr val="808080"/>
        </a:lt2>
        <a:accent1>
          <a:srgbClr val="C62020"/>
        </a:accent1>
        <a:accent2>
          <a:srgbClr val="2D61B0"/>
        </a:accent2>
        <a:accent3>
          <a:srgbClr val="FFFFFF"/>
        </a:accent3>
        <a:accent4>
          <a:srgbClr val="255296"/>
        </a:accent4>
        <a:accent5>
          <a:srgbClr val="DFABAB"/>
        </a:accent5>
        <a:accent6>
          <a:srgbClr val="28579F"/>
        </a:accent6>
        <a:hlink>
          <a:srgbClr val="99CCFF"/>
        </a:hlink>
        <a:folHlink>
          <a:srgbClr val="FF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Powerpoint-Vorlage-Landkreis-final-14-4-10</Template>
  <TotalTime>0</TotalTime>
  <Words>14269</Words>
  <Application>Microsoft Office PowerPoint</Application>
  <PresentationFormat>Bildschirmpräsentation (4:3)</PresentationFormat>
  <Paragraphs>1492</Paragraphs>
  <Slides>87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87</vt:i4>
      </vt:variant>
    </vt:vector>
  </HeadingPairs>
  <TitlesOfParts>
    <vt:vector size="93" baseType="lpstr">
      <vt:lpstr>Arial</vt:lpstr>
      <vt:lpstr>Calibri</vt:lpstr>
      <vt:lpstr>Symbol</vt:lpstr>
      <vt:lpstr>Times New Roman</vt:lpstr>
      <vt:lpstr>Wingdings</vt:lpstr>
      <vt:lpstr>_Vorlage Kreiausschuss</vt:lpstr>
      <vt:lpstr>Und Arbeit lohnt sich doch!  </vt:lpstr>
      <vt:lpstr>Regelbedarfe in 2023 / seit 01.01.2024, keine Erhöhung in 2025</vt:lpstr>
      <vt:lpstr>Der Erwerbstätigenfreibetrag, Regelung seit dem 01.07.2023</vt:lpstr>
      <vt:lpstr>Neuer erhöhter Freibetrag bei Azubis U25, oder bei U25 mit Nebenjob neben Schule/Uni/BufDi/FSJ seit 01.07.23 </vt:lpstr>
      <vt:lpstr>Beispiel: Freibetrag bei Azubis U25, angepasst an den Mindestlohn in 2024</vt:lpstr>
      <vt:lpstr>Beispiel: Freibetrag bei Azubis U25 ab dem 01.01.25 </vt:lpstr>
      <vt:lpstr>Weitere Änderungen beim Einkommen im Bürgergeld</vt:lpstr>
      <vt:lpstr>Vorrangige Sozialleistungen bei Bezug von Einkommen</vt:lpstr>
      <vt:lpstr>Beispiel: Mutter, Vater, zwei Kinder (4 und 8 Jahre), Warmmiete 1000,-€ in Marburg, Einkommen von 1.600,-€ netto</vt:lpstr>
      <vt:lpstr>§ 12 a SGB II Vorrangige Leistungen</vt:lpstr>
      <vt:lpstr>Vorrangige Sozialleistungen</vt:lpstr>
      <vt:lpstr>Vorrangige Sozialleistungen, Antragsverfahren </vt:lpstr>
      <vt:lpstr>Vorrangige Leistungen: Unterhaltsvorschuss </vt:lpstr>
      <vt:lpstr>Vorrangige Leistungen: Unterhaltsvorschuss (Werte 2025) </vt:lpstr>
      <vt:lpstr>Kontaktdaten Beantragung Unterhaltsvorschuss</vt:lpstr>
      <vt:lpstr>Vorrangige Leistungen: Wohngeld</vt:lpstr>
      <vt:lpstr>Vorrangige Leistungen: Wohngeld</vt:lpstr>
      <vt:lpstr>Wohngeldreform 2023</vt:lpstr>
      <vt:lpstr>Wohngelderhöhung 2025 BMWSB - Startseite - Erhöhung des Wohngeldes zum 1. Januar 2025</vt:lpstr>
      <vt:lpstr>Vorrangige Leistungen: Wohngeld, Tabelle unten bezieht sich auf den Stand 2024, Ab dem 01.01.2025 gelten höhere Beträge  </vt:lpstr>
      <vt:lpstr> Erneute Wohngelderhöhung zum 01.01.2025, Tabelle unten bezieht sich auf Mietstufe 5 (Stadt Marburg) https://www.smart-rechner.de/wohngeld/ratgeber  </vt:lpstr>
      <vt:lpstr>Vorrangige Leistungen: Wohngeld</vt:lpstr>
      <vt:lpstr>Wann Studierende und Auszubildende Wohn­geld bekommen</vt:lpstr>
      <vt:lpstr>Kontaktdaten Beantragung Wohngeld</vt:lpstr>
      <vt:lpstr>Vorrangige Leistungen: Kinderzuschlag (KIZ)</vt:lpstr>
      <vt:lpstr>Vorrangige Leistungen: Kinderzuschlag (KIZ)</vt:lpstr>
      <vt:lpstr>Vorrangige Leistungen: Kinderzuschlag (KIZ)</vt:lpstr>
      <vt:lpstr>Kinderzuschlag Beispiele</vt:lpstr>
      <vt:lpstr>Vorrangige Leistungen: Kinderzuschlag</vt:lpstr>
      <vt:lpstr>Kontaktdaten Beantragung Kinderzuschlag</vt:lpstr>
      <vt:lpstr>Kontaktdaten der Familienkasse zur Beantragung von Kinderzuschlag</vt:lpstr>
      <vt:lpstr>Zusammenarbeit Familienkasse und KJC</vt:lpstr>
      <vt:lpstr>„Servicestelle für Soziales“ der Stadt Marburg</vt:lpstr>
      <vt:lpstr>„Servicestelle für Soziales“ der Stadt Marburg</vt:lpstr>
      <vt:lpstr>„Servicestelle für Soziales“ der Stadt Marburg Servicestelle für Soziales | Stadt Marburg</vt:lpstr>
      <vt:lpstr>Neuer Vergleichsrechner (entwickelt von Markus Janning, KJC Marburg, soll demnächst auch Beratungsstellen und Trägermitarbeitenden zur Nutzung zur Verfügung gestellt werden) </vt:lpstr>
      <vt:lpstr>Exkurs: Familienleistungen – Ansprüche für Menschen ohne deutsche Staatsangehörigkeit, Auszug aus: broschuere_MBE_familienleistungen_2020__.pdf (der-paritaetische.de)</vt:lpstr>
      <vt:lpstr>Einwand: „Dann muss ich die ganzen Zusatzleistungen für meine Kinder selber zahlen“</vt:lpstr>
      <vt:lpstr>Einwand: „Dann muss ich meine Nebenkostenabrechnung künftig selber zahlen“</vt:lpstr>
      <vt:lpstr>Einwand: „Dann muss ich die Kinderbetreuung selber zahlen“</vt:lpstr>
      <vt:lpstr>Einwand: „Dann habe ich hohe Fahrtkosten und die Arbeitsaufnahme lohnt sich nicht. Vom Gehalt bleibt dann kaum noch was übrig“</vt:lpstr>
      <vt:lpstr>Einwand: „Mein Deutsch ist nicht gut, meine Ausbildung hier nicht anerkannt. Irgendeinen Hilfsjob zu machen habe ich keine Lust“</vt:lpstr>
      <vt:lpstr>Beispielberechnungen – Gegenüberstellung Bürgergeld vs. Erwerbseinkommen plus vorrangige Transferleistungen</vt:lpstr>
      <vt:lpstr>Angemessenheitsgrenzen Kosten der Unterkunft und Heizung – Vergleichsräume nach dem Schlüssigen Konzept </vt:lpstr>
      <vt:lpstr>Beispiel – Bürgergeldhöhe 2024, 3-köpfige Familie aus Münchhausen</vt:lpstr>
      <vt:lpstr>Beispielsberechnung - Erwerbseinkommen + Inanspruchnahme weiterer Transferleistungen in 2024 – 3-köpfige Familie aus Münchhausen</vt:lpstr>
      <vt:lpstr>Beispiel – Bürgergeldhöhe 2024, 3-köpfige Familie aus Cölbe</vt:lpstr>
      <vt:lpstr>Beispielsberechnung - Erwerbseinkommen + Inanspruchnahme weiterer Transferleistungen in 2024 – 3-köpfige Familie aus Cölbe</vt:lpstr>
      <vt:lpstr>Beispiel – Bürgergeldhöhe 2024, 3-köpfige Familie aus Marburg</vt:lpstr>
      <vt:lpstr>Beispielsberechnung - Erwerbseinkommen + Inanspruchnahme weiterer Transferleistungen in 2024 – 3-köpfige Familie aus Marburg</vt:lpstr>
      <vt:lpstr>Beispiel – Bürgergeldhöhe 2024, 4-köpfige Familie aus Münchhausen</vt:lpstr>
      <vt:lpstr>Beispielsberechnung - Erwerbseinkommen + Inanspruchnahme weiterer Transferleistungen in 2024 – 4-köpfige Familie aus Münchhausen</vt:lpstr>
      <vt:lpstr>Beispiel – Bürgergeldhöhe 2024 – 4-köpfige Familie aus Ebsdorfergrund  </vt:lpstr>
      <vt:lpstr>Beispielsberechnung - Erwerbseinkommen + Inanspruchnahme weiterer Transferleistungen in 2024 – 4-köpfige Familie aus Ebsdorfergrund</vt:lpstr>
      <vt:lpstr>Beispiel – Bürgergeldhöhe 2024 – 4-köpfige Familie aus Marburg </vt:lpstr>
      <vt:lpstr>Beispielsberechnung - Erwerbseinkommen + Inanspruchnahme weiterer Transferleistungen in 2024 – 4-köpfige Familie aus Marburg</vt:lpstr>
      <vt:lpstr>Beispiel – Bürgergeldhöhe 2024 – 5-köpfige Familie aus Biedenkopf </vt:lpstr>
      <vt:lpstr>Beispielsberechnung - Erwerbseinkommen + Inanspruchnahme weiterer Transferleistungen in 2024 – 5-köpfige Familie aus Biedenkopf</vt:lpstr>
      <vt:lpstr>Beispiel – Bürgergeldhöhe 2024 – 5-köpfige Familie aus Fronhausen </vt:lpstr>
      <vt:lpstr>Beispielsberechnung - Erwerbseinkommen + Inanspruchnahme weiterer Transferleistungen in 2024 – 5-köpfige Familie aus Fronhausen</vt:lpstr>
      <vt:lpstr>Beispiel – Bürgergeldhöhe 2024 – 5-köpfige Familie aus Marburg </vt:lpstr>
      <vt:lpstr>Beispielsberechnung - Erwerbseinkommen + Inanspruchnahme weiterer Transferleistungen in 2024 – 5-köpfige Familie aus Marburg</vt:lpstr>
      <vt:lpstr>Beispiel – Bürgergeldhöhe 2024 – 6-köpfige Familie aus Marburg</vt:lpstr>
      <vt:lpstr>Beispielsberechnung - Erwerbseinkommen + Inanspruchnahme weiterer Transferleistungen in 2024 – 6-köpfige Familie aus Marburg</vt:lpstr>
      <vt:lpstr>Beispiel – Bürgergeldhöhe 2024 – 7-köpfige Familie aus Marburg</vt:lpstr>
      <vt:lpstr>Beispielsberechnung - Erwerbseinkommen + Inanspruchnahme weiterer Transferleistungen in 2024 – 7-köpfige Familie aus Marburg</vt:lpstr>
      <vt:lpstr>Beispiel – Bürgergeldhöhe 2024 – 7-köpfige Familie aus Marburg, in unangemessen teurer Wohnung</vt:lpstr>
      <vt:lpstr>Beispielsberechnung - Erwerbseinkommen + Inanspruchnahme weiterer Transferleistungen in 2024 – 7-köpfige Familie aus Marburg, in unangemessen teurer Wohnung</vt:lpstr>
      <vt:lpstr>Beispiel – Bürgergeldhöhe 2024 – Alleinerziehende mit 2 Kindern aus Neustadt </vt:lpstr>
      <vt:lpstr>Beispielsberechnung - Erwerbseinkommen + Inanspruchnahme weiterer Transferleistungen in 2024 – Alleinerziehende mit 2 Kindern aus Neustadt</vt:lpstr>
      <vt:lpstr>Beispiel – Bürgergeldhöhe 2024 – Alleinerziehende mit 2 Kindern aus Weimar </vt:lpstr>
      <vt:lpstr>Beispielsberechnung - Erwerbseinkommen + Inanspruchnahme weiterer Transferleistungen in 2024 – Alleinerziehende mit 2 Kindern aus Weimar</vt:lpstr>
      <vt:lpstr>Beispiel – Bürgergeldhöhe 2024 – Alleinerziehende mit 2 Kindern aus Marburg </vt:lpstr>
      <vt:lpstr>Beispielsberechnung - Erwerbseinkommen + Inanspruchnahme weiterer Transferleistungen in 2024 – Alleinerziehende mit 2 Kindern aus Marburg</vt:lpstr>
      <vt:lpstr>Beispielsberechnung - Erwerbseinkommen + Inanspruchnahme weiterer Transferleistungen in 2024 – Alleinerziehende mit 2 Kindern aus Marburg, Teilzeittätigkeit</vt:lpstr>
      <vt:lpstr>   Exkurs: Günstigerrechnung / Gegenüberstellung von aufstockendem Bürgergeld und Kinderzuschlag / Wohngeld bei Teilzeittätigkeit und nur geringfügig höheren  vorrangigen Leistungen     Beispiel: Alleinerziehende, zwei Kindern, 13 und 14 Jahre alt, erhalten keinen Kindesunterhalt, aus Marburg, Mutter als Pflegehilfskraft tätig. Einkommen Pflegehilfskraft: Brutto: 1.300 €     Netto: 1.037,40 € (bei Steuerklasse 2) </vt:lpstr>
      <vt:lpstr>Beispiel – Bürgergeldhöhe 2024 – Alleinerziehende mit 1 Kind aus Wetter </vt:lpstr>
      <vt:lpstr>Beispielsberechnung - Erwerbseinkommen + Inanspruchnahme weiterer Transferleistungen in 2024 – Alleinerziehende mit 1 Kind aus Wetter</vt:lpstr>
      <vt:lpstr>Beispiel – Bürgergeldhöhe 2024 – Alleinerziehende mit 1 Kind aus Kirchhain </vt:lpstr>
      <vt:lpstr>Beispielsberechnung - Erwerbseinkommen + Inanspruchnahme weiterer Transferleistungen in 2024 – Alleinerziehende mit 1 Kind aus Kirchhain</vt:lpstr>
      <vt:lpstr>Beispiel – Bürgergeldhöhe 2024 – Alleinerziehende mit 1 Kind aus Marburg</vt:lpstr>
      <vt:lpstr>Beispielsberechnung - Erwerbseinkommen + Inanspruchnahme weiterer Transferleistungen in 2024 – Alleinerziehende mit 1 Kind aus Marburg</vt:lpstr>
      <vt:lpstr>Übersichtstabelle Arbeit vs. Bürgergeld bei Mindestlohn in 2025,  Vergleichsraum I (Stadt Marburg)</vt:lpstr>
      <vt:lpstr>Übersichtstabelle Arbeit vs. Bürgergeld bei Mindestlohn in 2025, Vergleichsraum II  (Cölbe, Ebsdorfergrund, Fronhausen, Kirchhain, Lahntal, Weimar)</vt:lpstr>
      <vt:lpstr>Übersichtstabelle Arbeit vs. Bürgergeld bei Mindestlohn in 2025, Vergleichsraum III  (Amöneburg, Angelburg, Bad Endbach, Biedenkopf, Breidenbach, Dautphetal, Gladenbach, Lohra, Münchhausen, Neustadt, Rauschenberg, Stadtallendorf, Steffenberg, Wetter, Wohratal)</vt:lpstr>
      <vt:lpstr>Kontaktdaten</vt:lpstr>
      <vt:lpstr>Herzlichen Dank für Ihre Aufmerksamkeit!</vt:lpstr>
    </vt:vector>
  </TitlesOfParts>
  <Company>Kreisausschuss des Landkreises Marburg-Biedenkopf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Rodenkirchen, Uta</dc:creator>
  <cp:lastModifiedBy>Plettenberg, Tanja</cp:lastModifiedBy>
  <cp:revision>575</cp:revision>
  <cp:lastPrinted>2024-03-07T13:45:56Z</cp:lastPrinted>
  <dcterms:created xsi:type="dcterms:W3CDTF">2016-04-13T09:16:57Z</dcterms:created>
  <dcterms:modified xsi:type="dcterms:W3CDTF">2025-02-18T11:39:40Z</dcterms:modified>
</cp:coreProperties>
</file>