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62" r:id="rId2"/>
    <p:sldId id="263" r:id="rId3"/>
    <p:sldId id="344" r:id="rId4"/>
    <p:sldId id="345" r:id="rId5"/>
    <p:sldId id="346" r:id="rId6"/>
    <p:sldId id="347" r:id="rId7"/>
    <p:sldId id="394" r:id="rId8"/>
    <p:sldId id="436" r:id="rId9"/>
    <p:sldId id="408" r:id="rId10"/>
    <p:sldId id="409" r:id="rId11"/>
    <p:sldId id="391" r:id="rId12"/>
    <p:sldId id="435" r:id="rId13"/>
    <p:sldId id="401" r:id="rId14"/>
    <p:sldId id="431" r:id="rId15"/>
    <p:sldId id="390" r:id="rId16"/>
    <p:sldId id="437" r:id="rId17"/>
    <p:sldId id="430" r:id="rId18"/>
    <p:sldId id="393" r:id="rId19"/>
    <p:sldId id="400" r:id="rId20"/>
    <p:sldId id="428" r:id="rId21"/>
    <p:sldId id="429" r:id="rId22"/>
    <p:sldId id="381" r:id="rId23"/>
    <p:sldId id="397" r:id="rId24"/>
    <p:sldId id="418" r:id="rId25"/>
    <p:sldId id="421" r:id="rId26"/>
    <p:sldId id="420" r:id="rId27"/>
    <p:sldId id="419" r:id="rId28"/>
    <p:sldId id="416" r:id="rId29"/>
    <p:sldId id="417" r:id="rId30"/>
    <p:sldId id="398" r:id="rId31"/>
    <p:sldId id="383" r:id="rId32"/>
    <p:sldId id="399" r:id="rId33"/>
    <p:sldId id="395" r:id="rId34"/>
    <p:sldId id="422" r:id="rId35"/>
    <p:sldId id="423" r:id="rId36"/>
    <p:sldId id="424" r:id="rId37"/>
    <p:sldId id="425" r:id="rId38"/>
    <p:sldId id="426" r:id="rId39"/>
    <p:sldId id="427" r:id="rId40"/>
    <p:sldId id="402" r:id="rId41"/>
    <p:sldId id="403" r:id="rId42"/>
    <p:sldId id="404" r:id="rId43"/>
    <p:sldId id="405" r:id="rId44"/>
    <p:sldId id="406" r:id="rId45"/>
    <p:sldId id="407" r:id="rId46"/>
    <p:sldId id="410" r:id="rId47"/>
    <p:sldId id="411" r:id="rId48"/>
    <p:sldId id="412" r:id="rId49"/>
    <p:sldId id="413" r:id="rId50"/>
    <p:sldId id="414" r:id="rId51"/>
    <p:sldId id="415" r:id="rId52"/>
    <p:sldId id="385" r:id="rId53"/>
    <p:sldId id="386" r:id="rId54"/>
    <p:sldId id="387" r:id="rId55"/>
    <p:sldId id="388" r:id="rId56"/>
    <p:sldId id="389" r:id="rId57"/>
    <p:sldId id="261" r:id="rId58"/>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tandardabschnitt" id="{5BDCB370-5A37-4816-AC47-2CA757159C27}">
          <p14:sldIdLst>
            <p14:sldId id="262"/>
            <p14:sldId id="263"/>
            <p14:sldId id="344"/>
            <p14:sldId id="345"/>
            <p14:sldId id="346"/>
            <p14:sldId id="347"/>
            <p14:sldId id="394"/>
            <p14:sldId id="436"/>
            <p14:sldId id="408"/>
            <p14:sldId id="409"/>
            <p14:sldId id="391"/>
            <p14:sldId id="435"/>
            <p14:sldId id="401"/>
            <p14:sldId id="431"/>
            <p14:sldId id="390"/>
            <p14:sldId id="437"/>
            <p14:sldId id="430"/>
            <p14:sldId id="393"/>
            <p14:sldId id="400"/>
            <p14:sldId id="428"/>
            <p14:sldId id="429"/>
            <p14:sldId id="381"/>
            <p14:sldId id="397"/>
            <p14:sldId id="418"/>
            <p14:sldId id="421"/>
            <p14:sldId id="420"/>
            <p14:sldId id="419"/>
            <p14:sldId id="416"/>
            <p14:sldId id="417"/>
            <p14:sldId id="398"/>
            <p14:sldId id="383"/>
            <p14:sldId id="399"/>
            <p14:sldId id="395"/>
            <p14:sldId id="422"/>
            <p14:sldId id="423"/>
            <p14:sldId id="424"/>
            <p14:sldId id="425"/>
            <p14:sldId id="426"/>
            <p14:sldId id="427"/>
            <p14:sldId id="402"/>
            <p14:sldId id="403"/>
            <p14:sldId id="404"/>
            <p14:sldId id="405"/>
            <p14:sldId id="406"/>
            <p14:sldId id="407"/>
            <p14:sldId id="410"/>
            <p14:sldId id="411"/>
            <p14:sldId id="412"/>
            <p14:sldId id="413"/>
            <p14:sldId id="414"/>
            <p14:sldId id="415"/>
            <p14:sldId id="385"/>
            <p14:sldId id="386"/>
            <p14:sldId id="387"/>
            <p14:sldId id="388"/>
            <p14:sldId id="389"/>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61B0"/>
    <a:srgbClr val="336699"/>
    <a:srgbClr val="0066CC"/>
    <a:srgbClr val="050B15"/>
    <a:srgbClr val="B73B3B"/>
    <a:srgbClr val="A9BFD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4580" autoAdjust="0"/>
    <p:restoredTop sz="86410" autoAdjust="0"/>
  </p:normalViewPr>
  <p:slideViewPr>
    <p:cSldViewPr snapToGrid="0">
      <p:cViewPr varScale="1">
        <p:scale>
          <a:sx n="99" d="100"/>
          <a:sy n="99" d="100"/>
        </p:scale>
        <p:origin x="1542" y="72"/>
      </p:cViewPr>
      <p:guideLst>
        <p:guide orient="horz" pos="2160"/>
        <p:guide pos="2880"/>
      </p:guideLst>
    </p:cSldViewPr>
  </p:slideViewPr>
  <p:outlineViewPr>
    <p:cViewPr>
      <p:scale>
        <a:sx n="50" d="100"/>
        <a:sy n="50" d="100"/>
      </p:scale>
      <p:origin x="0" y="-24990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1"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defRPr sz="1200"/>
            </a:lvl1pPr>
          </a:lstStyle>
          <a:p>
            <a:endParaRPr lang="de-DE" altLang="de-DE"/>
          </a:p>
        </p:txBody>
      </p:sp>
      <p:sp>
        <p:nvSpPr>
          <p:cNvPr id="53251" name="Rectangle 3"/>
          <p:cNvSpPr>
            <a:spLocks noGrp="1" noChangeArrowheads="1"/>
          </p:cNvSpPr>
          <p:nvPr>
            <p:ph type="dt" sz="quarter" idx="1"/>
          </p:nvPr>
        </p:nvSpPr>
        <p:spPr bwMode="auto">
          <a:xfrm>
            <a:off x="4021295"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r">
              <a:defRPr sz="1200"/>
            </a:lvl1pPr>
          </a:lstStyle>
          <a:p>
            <a:endParaRPr lang="de-DE" altLang="de-DE"/>
          </a:p>
        </p:txBody>
      </p:sp>
      <p:sp>
        <p:nvSpPr>
          <p:cNvPr id="53252" name="Rectangle 4"/>
          <p:cNvSpPr>
            <a:spLocks noGrp="1" noChangeArrowheads="1"/>
          </p:cNvSpPr>
          <p:nvPr>
            <p:ph type="ftr" sz="quarter" idx="2"/>
          </p:nvPr>
        </p:nvSpPr>
        <p:spPr bwMode="auto">
          <a:xfrm>
            <a:off x="1"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defRPr sz="1200"/>
            </a:lvl1pPr>
          </a:lstStyle>
          <a:p>
            <a:endParaRPr lang="de-DE" altLang="de-DE"/>
          </a:p>
        </p:txBody>
      </p:sp>
      <p:sp>
        <p:nvSpPr>
          <p:cNvPr id="53253" name="Rectangle 5"/>
          <p:cNvSpPr>
            <a:spLocks noGrp="1" noChangeArrowheads="1"/>
          </p:cNvSpPr>
          <p:nvPr>
            <p:ph type="sldNum" sz="quarter" idx="3"/>
          </p:nvPr>
        </p:nvSpPr>
        <p:spPr bwMode="auto">
          <a:xfrm>
            <a:off x="4021295"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r">
              <a:defRPr sz="1200"/>
            </a:lvl1pPr>
          </a:lstStyle>
          <a:p>
            <a:fld id="{1A5ADC24-94DD-4DCC-886C-E5046BDDEE15}" type="slidenum">
              <a:rPr lang="de-DE" altLang="de-DE"/>
              <a:pPr/>
              <a:t>‹Nr.›</a:t>
            </a:fld>
            <a:endParaRPr lang="de-DE" altLang="de-DE"/>
          </a:p>
        </p:txBody>
      </p:sp>
    </p:spTree>
    <p:extLst>
      <p:ext uri="{BB962C8B-B14F-4D97-AF65-F5344CB8AC3E}">
        <p14:creationId xmlns:p14="http://schemas.microsoft.com/office/powerpoint/2010/main" val="1399947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defRPr sz="1200"/>
            </a:lvl1pPr>
          </a:lstStyle>
          <a:p>
            <a:endParaRPr lang="de-DE" altLang="de-DE"/>
          </a:p>
        </p:txBody>
      </p:sp>
      <p:sp>
        <p:nvSpPr>
          <p:cNvPr id="13315" name="Rectangle 3"/>
          <p:cNvSpPr>
            <a:spLocks noGrp="1" noChangeArrowheads="1"/>
          </p:cNvSpPr>
          <p:nvPr>
            <p:ph type="dt" idx="1"/>
          </p:nvPr>
        </p:nvSpPr>
        <p:spPr bwMode="auto">
          <a:xfrm>
            <a:off x="4021295"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r">
              <a:defRPr sz="1200"/>
            </a:lvl1pPr>
          </a:lstStyle>
          <a:p>
            <a:endParaRPr lang="de-DE" altLang="de-DE"/>
          </a:p>
        </p:txBody>
      </p:sp>
      <p:sp>
        <p:nvSpPr>
          <p:cNvPr id="1331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931" y="4861442"/>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3318" name="Rectangle 6"/>
          <p:cNvSpPr>
            <a:spLocks noGrp="1" noChangeArrowheads="1"/>
          </p:cNvSpPr>
          <p:nvPr>
            <p:ph type="ftr" sz="quarter" idx="4"/>
          </p:nvPr>
        </p:nvSpPr>
        <p:spPr bwMode="auto">
          <a:xfrm>
            <a:off x="1"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defRPr sz="1200"/>
            </a:lvl1pPr>
          </a:lstStyle>
          <a:p>
            <a:endParaRPr lang="de-DE" altLang="de-DE"/>
          </a:p>
        </p:txBody>
      </p:sp>
      <p:sp>
        <p:nvSpPr>
          <p:cNvPr id="13319" name="Rectangle 7"/>
          <p:cNvSpPr>
            <a:spLocks noGrp="1" noChangeArrowheads="1"/>
          </p:cNvSpPr>
          <p:nvPr>
            <p:ph type="sldNum" sz="quarter" idx="5"/>
          </p:nvPr>
        </p:nvSpPr>
        <p:spPr bwMode="auto">
          <a:xfrm>
            <a:off x="4021295"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r">
              <a:defRPr sz="1200"/>
            </a:lvl1pPr>
          </a:lstStyle>
          <a:p>
            <a:fld id="{787C8218-E426-4AB6-90CE-660C0939827D}" type="slidenum">
              <a:rPr lang="de-DE" altLang="de-DE"/>
              <a:pPr/>
              <a:t>‹Nr.›</a:t>
            </a:fld>
            <a:endParaRPr lang="de-DE" altLang="de-DE"/>
          </a:p>
        </p:txBody>
      </p:sp>
    </p:spTree>
    <p:extLst>
      <p:ext uri="{BB962C8B-B14F-4D97-AF65-F5344CB8AC3E}">
        <p14:creationId xmlns:p14="http://schemas.microsoft.com/office/powerpoint/2010/main" val="14896330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87C8218-E426-4AB6-90CE-660C0939827D}" type="slidenum">
              <a:rPr lang="de-DE" altLang="de-DE" smtClean="0"/>
              <a:pPr/>
              <a:t>18</a:t>
            </a:fld>
            <a:endParaRPr lang="de-DE" altLang="de-DE"/>
          </a:p>
        </p:txBody>
      </p:sp>
    </p:spTree>
    <p:extLst>
      <p:ext uri="{BB962C8B-B14F-4D97-AF65-F5344CB8AC3E}">
        <p14:creationId xmlns:p14="http://schemas.microsoft.com/office/powerpoint/2010/main" val="2606212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085" name="Rectangle 13"/>
          <p:cNvSpPr>
            <a:spLocks noChangeArrowheads="1"/>
          </p:cNvSpPr>
          <p:nvPr/>
        </p:nvSpPr>
        <p:spPr bwMode="auto">
          <a:xfrm>
            <a:off x="-15875" y="6281738"/>
            <a:ext cx="9159875" cy="576262"/>
          </a:xfrm>
          <a:prstGeom prst="rect">
            <a:avLst/>
          </a:prstGeom>
          <a:solidFill>
            <a:srgbClr val="2D61B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81" name="Line 9"/>
          <p:cNvSpPr>
            <a:spLocks noChangeShapeType="1"/>
          </p:cNvSpPr>
          <p:nvPr/>
        </p:nvSpPr>
        <p:spPr bwMode="auto">
          <a:xfrm>
            <a:off x="0" y="6621463"/>
            <a:ext cx="9155113"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endParaRPr lang="de-DE"/>
          </a:p>
        </p:txBody>
      </p:sp>
      <p:pic>
        <p:nvPicPr>
          <p:cNvPr id="3082" name="Picture 10" descr="grafik_titelmas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0" y="1150938"/>
            <a:ext cx="8461375" cy="340995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2246313"/>
            <a:ext cx="7772400" cy="1470025"/>
          </a:xfrm>
        </p:spPr>
        <p:txBody>
          <a:bodyPr lIns="91440" tIns="45720" rIns="91440" bIns="45720"/>
          <a:lstStyle>
            <a:lvl1pPr algn="ctr">
              <a:defRPr sz="3600"/>
            </a:lvl1pPr>
          </a:lstStyle>
          <a:p>
            <a:pPr lvl="0"/>
            <a:r>
              <a:rPr lang="de-DE" altLang="de-DE" noProof="0"/>
              <a:t>Titelmasterformat durch Klicken bearbeiten</a:t>
            </a:r>
          </a:p>
        </p:txBody>
      </p:sp>
      <p:sp>
        <p:nvSpPr>
          <p:cNvPr id="3075" name="Rectangle 3"/>
          <p:cNvSpPr>
            <a:spLocks noGrp="1" noChangeArrowheads="1"/>
          </p:cNvSpPr>
          <p:nvPr>
            <p:ph type="subTitle" idx="1"/>
          </p:nvPr>
        </p:nvSpPr>
        <p:spPr>
          <a:xfrm>
            <a:off x="1371600" y="3789363"/>
            <a:ext cx="6400800" cy="1752600"/>
          </a:xfrm>
        </p:spPr>
        <p:txBody>
          <a:bodyPr/>
          <a:lstStyle>
            <a:lvl1pPr marL="0" indent="88900" algn="ctr">
              <a:buFontTx/>
              <a:buNone/>
              <a:defRPr i="1"/>
            </a:lvl1pPr>
          </a:lstStyle>
          <a:p>
            <a:pPr lvl="0"/>
            <a:r>
              <a:rPr lang="de-DE" altLang="de-DE" noProof="0"/>
              <a:t>Formatvorlage des Untertitelmasters durch Klicken bearbeiten</a:t>
            </a:r>
          </a:p>
        </p:txBody>
      </p:sp>
      <p:sp>
        <p:nvSpPr>
          <p:cNvPr id="3076" name="Rectangle 4"/>
          <p:cNvSpPr>
            <a:spLocks noGrp="1" noChangeArrowheads="1"/>
          </p:cNvSpPr>
          <p:nvPr>
            <p:ph type="dt" sz="half" idx="2"/>
          </p:nvPr>
        </p:nvSpPr>
        <p:spPr>
          <a:xfrm>
            <a:off x="7334250" y="6626225"/>
            <a:ext cx="1558925" cy="215900"/>
          </a:xfrm>
        </p:spPr>
        <p:txBody>
          <a:bodyPr/>
          <a:lstStyle>
            <a:lvl1pPr>
              <a:defRPr/>
            </a:lvl1pPr>
          </a:lstStyle>
          <a:p>
            <a:fld id="{3406619E-3032-479A-9149-6A66F2EB5225}" type="datetime4">
              <a:rPr lang="de-DE" altLang="de-DE" smtClean="0"/>
              <a:t>21. Mai 2024</a:t>
            </a:fld>
            <a:endParaRPr lang="de-DE" altLang="de-DE"/>
          </a:p>
        </p:txBody>
      </p:sp>
      <p:sp>
        <p:nvSpPr>
          <p:cNvPr id="3077" name="Rectangle 5"/>
          <p:cNvSpPr>
            <a:spLocks noGrp="1" noChangeArrowheads="1"/>
          </p:cNvSpPr>
          <p:nvPr>
            <p:ph type="ftr" sz="quarter" idx="3"/>
          </p:nvPr>
        </p:nvSpPr>
        <p:spPr>
          <a:xfrm>
            <a:off x="622300" y="6308725"/>
            <a:ext cx="5445125" cy="288925"/>
          </a:xfrm>
        </p:spPr>
        <p:txBody>
          <a:bodyPr/>
          <a:lstStyle>
            <a:lvl1pPr>
              <a:defRPr/>
            </a:lvl1pPr>
          </a:lstStyle>
          <a:p>
            <a:r>
              <a:rPr lang="de-DE" altLang="de-DE"/>
              <a:t>Fachbereich Integration und Arbeit</a:t>
            </a:r>
          </a:p>
        </p:txBody>
      </p:sp>
      <p:pic>
        <p:nvPicPr>
          <p:cNvPr id="3084" name="Picture 12" descr="Lkr-Logo_24x22mm_s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7163"/>
            <a:ext cx="814387" cy="868362"/>
          </a:xfrm>
          <a:prstGeom prst="rect">
            <a:avLst/>
          </a:prstGeom>
          <a:noFill/>
          <a:extLst>
            <a:ext uri="{909E8E84-426E-40DD-AFC4-6F175D3DCCD1}">
              <a14:hiddenFill xmlns:a14="http://schemas.microsoft.com/office/drawing/2010/main">
                <a:solidFill>
                  <a:srgbClr val="FFFFFF"/>
                </a:solidFill>
              </a14:hiddenFill>
            </a:ext>
          </a:extLst>
        </p:spPr>
      </p:pic>
      <p:sp>
        <p:nvSpPr>
          <p:cNvPr id="3086" name="Text Box 14"/>
          <p:cNvSpPr txBox="1">
            <a:spLocks noChangeArrowheads="1"/>
          </p:cNvSpPr>
          <p:nvPr/>
        </p:nvSpPr>
        <p:spPr bwMode="auto">
          <a:xfrm>
            <a:off x="250825" y="1268413"/>
            <a:ext cx="8642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3200" b="1">
                <a:solidFill>
                  <a:srgbClr val="2D61B0"/>
                </a:solidFill>
              </a:rPr>
              <a:t>Kreisausschuss Marburg-Biedenkopf</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ltLang="de-DE"/>
              <a:t>Fachbereich Integration und Arbeit</a:t>
            </a:r>
          </a:p>
        </p:txBody>
      </p:sp>
      <p:sp>
        <p:nvSpPr>
          <p:cNvPr id="5" name="Foliennummernplatzhalter 4"/>
          <p:cNvSpPr>
            <a:spLocks noGrp="1"/>
          </p:cNvSpPr>
          <p:nvPr>
            <p:ph type="sldNum" sz="quarter" idx="11"/>
          </p:nvPr>
        </p:nvSpPr>
        <p:spPr/>
        <p:txBody>
          <a:bodyPr/>
          <a:lstStyle>
            <a:lvl1pPr>
              <a:defRPr/>
            </a:lvl1pPr>
          </a:lstStyle>
          <a:p>
            <a:fld id="{86EC4FD3-7DFB-4385-8BE3-2EF95272A618}" type="slidenum">
              <a:rPr lang="de-DE" altLang="de-DE"/>
              <a:pPr/>
              <a:t>‹Nr.›</a:t>
            </a:fld>
            <a:endParaRPr lang="de-DE" altLang="de-DE"/>
          </a:p>
        </p:txBody>
      </p:sp>
      <p:sp>
        <p:nvSpPr>
          <p:cNvPr id="6" name="Datumsplatzhalter 5"/>
          <p:cNvSpPr>
            <a:spLocks noGrp="1"/>
          </p:cNvSpPr>
          <p:nvPr>
            <p:ph type="dt" sz="half" idx="12"/>
          </p:nvPr>
        </p:nvSpPr>
        <p:spPr/>
        <p:txBody>
          <a:bodyPr/>
          <a:lstStyle>
            <a:lvl1pPr>
              <a:defRPr/>
            </a:lvl1pPr>
          </a:lstStyle>
          <a:p>
            <a:fld id="{09979138-6E73-4329-87AF-84A18B966A68}" type="datetime4">
              <a:rPr lang="de-DE" altLang="de-DE" smtClean="0"/>
              <a:t>21. Mai 2024</a:t>
            </a:fld>
            <a:endParaRPr lang="de-DE" altLang="de-DE"/>
          </a:p>
        </p:txBody>
      </p:sp>
    </p:spTree>
    <p:extLst>
      <p:ext uri="{BB962C8B-B14F-4D97-AF65-F5344CB8AC3E}">
        <p14:creationId xmlns:p14="http://schemas.microsoft.com/office/powerpoint/2010/main" val="3634382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94500" y="396875"/>
            <a:ext cx="2057400" cy="53975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22300" y="396875"/>
            <a:ext cx="6019800" cy="53975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ltLang="de-DE"/>
              <a:t>Fachbereich Integration und Arbeit</a:t>
            </a:r>
          </a:p>
        </p:txBody>
      </p:sp>
      <p:sp>
        <p:nvSpPr>
          <p:cNvPr id="5" name="Foliennummernplatzhalter 4"/>
          <p:cNvSpPr>
            <a:spLocks noGrp="1"/>
          </p:cNvSpPr>
          <p:nvPr>
            <p:ph type="sldNum" sz="quarter" idx="11"/>
          </p:nvPr>
        </p:nvSpPr>
        <p:spPr/>
        <p:txBody>
          <a:bodyPr/>
          <a:lstStyle>
            <a:lvl1pPr>
              <a:defRPr/>
            </a:lvl1pPr>
          </a:lstStyle>
          <a:p>
            <a:fld id="{1FC29D0E-DC11-4556-AEF5-C3E0D507CB42}" type="slidenum">
              <a:rPr lang="de-DE" altLang="de-DE"/>
              <a:pPr/>
              <a:t>‹Nr.›</a:t>
            </a:fld>
            <a:endParaRPr lang="de-DE" altLang="de-DE"/>
          </a:p>
        </p:txBody>
      </p:sp>
      <p:sp>
        <p:nvSpPr>
          <p:cNvPr id="6" name="Datumsplatzhalter 5"/>
          <p:cNvSpPr>
            <a:spLocks noGrp="1"/>
          </p:cNvSpPr>
          <p:nvPr>
            <p:ph type="dt" sz="half" idx="12"/>
          </p:nvPr>
        </p:nvSpPr>
        <p:spPr/>
        <p:txBody>
          <a:bodyPr/>
          <a:lstStyle>
            <a:lvl1pPr>
              <a:defRPr/>
            </a:lvl1pPr>
          </a:lstStyle>
          <a:p>
            <a:fld id="{1A81F0CA-218F-4E06-B931-7CFC102F6EB9}" type="datetime4">
              <a:rPr lang="de-DE" altLang="de-DE" smtClean="0"/>
              <a:t>21. Mai 2024</a:t>
            </a:fld>
            <a:endParaRPr lang="de-DE" altLang="de-DE"/>
          </a:p>
        </p:txBody>
      </p:sp>
    </p:spTree>
    <p:extLst>
      <p:ext uri="{BB962C8B-B14F-4D97-AF65-F5344CB8AC3E}">
        <p14:creationId xmlns:p14="http://schemas.microsoft.com/office/powerpoint/2010/main" val="31746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ltLang="de-DE"/>
              <a:t>Fachbereich Integration und Arbeit</a:t>
            </a:r>
          </a:p>
        </p:txBody>
      </p:sp>
      <p:sp>
        <p:nvSpPr>
          <p:cNvPr id="5" name="Foliennummernplatzhalter 4"/>
          <p:cNvSpPr>
            <a:spLocks noGrp="1"/>
          </p:cNvSpPr>
          <p:nvPr>
            <p:ph type="sldNum" sz="quarter" idx="11"/>
          </p:nvPr>
        </p:nvSpPr>
        <p:spPr/>
        <p:txBody>
          <a:bodyPr/>
          <a:lstStyle>
            <a:lvl1pPr>
              <a:defRPr/>
            </a:lvl1pPr>
          </a:lstStyle>
          <a:p>
            <a:fld id="{DC8927E2-E660-4982-9BE3-86DA6CF8CDF7}" type="slidenum">
              <a:rPr lang="de-DE" altLang="de-DE"/>
              <a:pPr/>
              <a:t>‹Nr.›</a:t>
            </a:fld>
            <a:endParaRPr lang="de-DE" altLang="de-DE"/>
          </a:p>
        </p:txBody>
      </p:sp>
      <p:sp>
        <p:nvSpPr>
          <p:cNvPr id="6" name="Datumsplatzhalter 5"/>
          <p:cNvSpPr>
            <a:spLocks noGrp="1"/>
          </p:cNvSpPr>
          <p:nvPr>
            <p:ph type="dt" sz="half" idx="12"/>
          </p:nvPr>
        </p:nvSpPr>
        <p:spPr/>
        <p:txBody>
          <a:bodyPr/>
          <a:lstStyle>
            <a:lvl1pPr>
              <a:defRPr/>
            </a:lvl1p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317215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a:lvl1pPr>
          </a:lstStyle>
          <a:p>
            <a:r>
              <a:rPr lang="de-DE" altLang="de-DE"/>
              <a:t>Fachbereich Integration und Arbeit</a:t>
            </a:r>
          </a:p>
        </p:txBody>
      </p:sp>
      <p:sp>
        <p:nvSpPr>
          <p:cNvPr id="5" name="Foliennummernplatzhalter 4"/>
          <p:cNvSpPr>
            <a:spLocks noGrp="1"/>
          </p:cNvSpPr>
          <p:nvPr>
            <p:ph type="sldNum" sz="quarter" idx="11"/>
          </p:nvPr>
        </p:nvSpPr>
        <p:spPr/>
        <p:txBody>
          <a:bodyPr/>
          <a:lstStyle>
            <a:lvl1pPr>
              <a:defRPr/>
            </a:lvl1pPr>
          </a:lstStyle>
          <a:p>
            <a:fld id="{B2D5E0CC-A1AC-407E-A74F-3BACC39809FE}" type="slidenum">
              <a:rPr lang="de-DE" altLang="de-DE"/>
              <a:pPr/>
              <a:t>‹Nr.›</a:t>
            </a:fld>
            <a:endParaRPr lang="de-DE" altLang="de-DE"/>
          </a:p>
        </p:txBody>
      </p:sp>
      <p:sp>
        <p:nvSpPr>
          <p:cNvPr id="6" name="Datumsplatzhalter 5"/>
          <p:cNvSpPr>
            <a:spLocks noGrp="1"/>
          </p:cNvSpPr>
          <p:nvPr>
            <p:ph type="dt" sz="half" idx="12"/>
          </p:nvPr>
        </p:nvSpPr>
        <p:spPr/>
        <p:txBody>
          <a:bodyPr/>
          <a:lstStyle>
            <a:lvl1pPr>
              <a:defRPr/>
            </a:lvl1pPr>
          </a:lstStyle>
          <a:p>
            <a:fld id="{110B7F5D-C333-4D2C-AD20-7AEB43EB6D90}" type="datetime4">
              <a:rPr lang="de-DE" altLang="de-DE" smtClean="0"/>
              <a:t>21. Mai 2024</a:t>
            </a:fld>
            <a:endParaRPr lang="de-DE" altLang="de-DE"/>
          </a:p>
        </p:txBody>
      </p:sp>
    </p:spTree>
    <p:extLst>
      <p:ext uri="{BB962C8B-B14F-4D97-AF65-F5344CB8AC3E}">
        <p14:creationId xmlns:p14="http://schemas.microsoft.com/office/powerpoint/2010/main" val="227962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22300" y="1268413"/>
            <a:ext cx="4038600" cy="45259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13300" y="1268413"/>
            <a:ext cx="4038600" cy="45259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de-DE" altLang="de-DE"/>
              <a:t>Fachbereich Integration und Arbeit</a:t>
            </a:r>
          </a:p>
        </p:txBody>
      </p:sp>
      <p:sp>
        <p:nvSpPr>
          <p:cNvPr id="6" name="Foliennummernplatzhalter 5"/>
          <p:cNvSpPr>
            <a:spLocks noGrp="1"/>
          </p:cNvSpPr>
          <p:nvPr>
            <p:ph type="sldNum" sz="quarter" idx="11"/>
          </p:nvPr>
        </p:nvSpPr>
        <p:spPr/>
        <p:txBody>
          <a:bodyPr/>
          <a:lstStyle>
            <a:lvl1pPr>
              <a:defRPr/>
            </a:lvl1pPr>
          </a:lstStyle>
          <a:p>
            <a:fld id="{53E585A8-077D-465D-8671-7CE098C2905D}" type="slidenum">
              <a:rPr lang="de-DE" altLang="de-DE"/>
              <a:pPr/>
              <a:t>‹Nr.›</a:t>
            </a:fld>
            <a:endParaRPr lang="de-DE" altLang="de-DE"/>
          </a:p>
        </p:txBody>
      </p:sp>
      <p:sp>
        <p:nvSpPr>
          <p:cNvPr id="7" name="Datumsplatzhalter 6"/>
          <p:cNvSpPr>
            <a:spLocks noGrp="1"/>
          </p:cNvSpPr>
          <p:nvPr>
            <p:ph type="dt" sz="half" idx="12"/>
          </p:nvPr>
        </p:nvSpPr>
        <p:spPr/>
        <p:txBody>
          <a:bodyPr/>
          <a:lstStyle>
            <a:lvl1pPr>
              <a:defRPr/>
            </a:lvl1pPr>
          </a:lstStyle>
          <a:p>
            <a:fld id="{5C292CB3-288F-45B8-AE4E-1E8FF71216BF}" type="datetime4">
              <a:rPr lang="de-DE" altLang="de-DE" smtClean="0"/>
              <a:t>21. Mai 2024</a:t>
            </a:fld>
            <a:endParaRPr lang="de-DE" altLang="de-DE"/>
          </a:p>
        </p:txBody>
      </p:sp>
    </p:spTree>
    <p:extLst>
      <p:ext uri="{BB962C8B-B14F-4D97-AF65-F5344CB8AC3E}">
        <p14:creationId xmlns:p14="http://schemas.microsoft.com/office/powerpoint/2010/main" val="399299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r>
              <a:rPr lang="de-DE" altLang="de-DE"/>
              <a:t>Fachbereich Integration und Arbeit</a:t>
            </a:r>
          </a:p>
        </p:txBody>
      </p:sp>
      <p:sp>
        <p:nvSpPr>
          <p:cNvPr id="8" name="Foliennummernplatzhalter 7"/>
          <p:cNvSpPr>
            <a:spLocks noGrp="1"/>
          </p:cNvSpPr>
          <p:nvPr>
            <p:ph type="sldNum" sz="quarter" idx="11"/>
          </p:nvPr>
        </p:nvSpPr>
        <p:spPr/>
        <p:txBody>
          <a:bodyPr/>
          <a:lstStyle>
            <a:lvl1pPr>
              <a:defRPr/>
            </a:lvl1pPr>
          </a:lstStyle>
          <a:p>
            <a:fld id="{3F0E7D7A-9D41-4F0D-8FE9-F1FEEE4A2746}" type="slidenum">
              <a:rPr lang="de-DE" altLang="de-DE"/>
              <a:pPr/>
              <a:t>‹Nr.›</a:t>
            </a:fld>
            <a:endParaRPr lang="de-DE" altLang="de-DE"/>
          </a:p>
        </p:txBody>
      </p:sp>
      <p:sp>
        <p:nvSpPr>
          <p:cNvPr id="9" name="Datumsplatzhalter 8"/>
          <p:cNvSpPr>
            <a:spLocks noGrp="1"/>
          </p:cNvSpPr>
          <p:nvPr>
            <p:ph type="dt" sz="half" idx="12"/>
          </p:nvPr>
        </p:nvSpPr>
        <p:spPr/>
        <p:txBody>
          <a:bodyPr/>
          <a:lstStyle>
            <a:lvl1pPr>
              <a:defRPr/>
            </a:lvl1pPr>
          </a:lstStyle>
          <a:p>
            <a:fld id="{61C35719-F5E4-46CA-B454-6580830BEAA4}" type="datetime4">
              <a:rPr lang="de-DE" altLang="de-DE" smtClean="0"/>
              <a:t>21. Mai 2024</a:t>
            </a:fld>
            <a:endParaRPr lang="de-DE" altLang="de-DE"/>
          </a:p>
        </p:txBody>
      </p:sp>
    </p:spTree>
    <p:extLst>
      <p:ext uri="{BB962C8B-B14F-4D97-AF65-F5344CB8AC3E}">
        <p14:creationId xmlns:p14="http://schemas.microsoft.com/office/powerpoint/2010/main" val="294620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altLang="de-DE"/>
              <a:t>Fachbereich Integration und Arbeit</a:t>
            </a:r>
          </a:p>
        </p:txBody>
      </p:sp>
      <p:sp>
        <p:nvSpPr>
          <p:cNvPr id="4" name="Foliennummernplatzhalter 3"/>
          <p:cNvSpPr>
            <a:spLocks noGrp="1"/>
          </p:cNvSpPr>
          <p:nvPr>
            <p:ph type="sldNum" sz="quarter" idx="11"/>
          </p:nvPr>
        </p:nvSpPr>
        <p:spPr/>
        <p:txBody>
          <a:bodyPr/>
          <a:lstStyle>
            <a:lvl1pPr>
              <a:defRPr/>
            </a:lvl1pPr>
          </a:lstStyle>
          <a:p>
            <a:fld id="{E4E0E9E3-D470-4B57-B5C3-ED862BB1D368}" type="slidenum">
              <a:rPr lang="de-DE" altLang="de-DE"/>
              <a:pPr/>
              <a:t>‹Nr.›</a:t>
            </a:fld>
            <a:endParaRPr lang="de-DE" altLang="de-DE"/>
          </a:p>
        </p:txBody>
      </p:sp>
      <p:sp>
        <p:nvSpPr>
          <p:cNvPr id="5" name="Datumsplatzhalter 4"/>
          <p:cNvSpPr>
            <a:spLocks noGrp="1"/>
          </p:cNvSpPr>
          <p:nvPr>
            <p:ph type="dt" sz="half" idx="12"/>
          </p:nvPr>
        </p:nvSpPr>
        <p:spPr/>
        <p:txBody>
          <a:bodyPr/>
          <a:lstStyle>
            <a:lvl1pPr>
              <a:defRPr/>
            </a:lvl1pPr>
          </a:lstStyle>
          <a:p>
            <a:fld id="{2CD79AA6-84EB-4D57-AAA2-B14379CB15C0}" type="datetime4">
              <a:rPr lang="de-DE" altLang="de-DE" smtClean="0"/>
              <a:t>21. Mai 2024</a:t>
            </a:fld>
            <a:endParaRPr lang="de-DE" altLang="de-DE"/>
          </a:p>
        </p:txBody>
      </p:sp>
    </p:spTree>
    <p:extLst>
      <p:ext uri="{BB962C8B-B14F-4D97-AF65-F5344CB8AC3E}">
        <p14:creationId xmlns:p14="http://schemas.microsoft.com/office/powerpoint/2010/main" val="16073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ltLang="de-DE"/>
              <a:t>Fachbereich Integration und Arbeit</a:t>
            </a:r>
          </a:p>
        </p:txBody>
      </p:sp>
      <p:sp>
        <p:nvSpPr>
          <p:cNvPr id="3" name="Foliennummernplatzhalter 2"/>
          <p:cNvSpPr>
            <a:spLocks noGrp="1"/>
          </p:cNvSpPr>
          <p:nvPr>
            <p:ph type="sldNum" sz="quarter" idx="11"/>
          </p:nvPr>
        </p:nvSpPr>
        <p:spPr/>
        <p:txBody>
          <a:bodyPr/>
          <a:lstStyle>
            <a:lvl1pPr>
              <a:defRPr/>
            </a:lvl1pPr>
          </a:lstStyle>
          <a:p>
            <a:fld id="{E6253B30-890E-4E18-A506-69A541B9AD4D}" type="slidenum">
              <a:rPr lang="de-DE" altLang="de-DE"/>
              <a:pPr/>
              <a:t>‹Nr.›</a:t>
            </a:fld>
            <a:endParaRPr lang="de-DE" altLang="de-DE"/>
          </a:p>
        </p:txBody>
      </p:sp>
      <p:sp>
        <p:nvSpPr>
          <p:cNvPr id="4" name="Datumsplatzhalter 3"/>
          <p:cNvSpPr>
            <a:spLocks noGrp="1"/>
          </p:cNvSpPr>
          <p:nvPr>
            <p:ph type="dt" sz="half" idx="12"/>
          </p:nvPr>
        </p:nvSpPr>
        <p:spPr/>
        <p:txBody>
          <a:bodyPr/>
          <a:lstStyle>
            <a:lvl1pPr>
              <a:defRPr/>
            </a:lvl1pPr>
          </a:lstStyle>
          <a:p>
            <a:fld id="{4597D0D8-9D5C-45AF-A312-83915AC82189}" type="datetime4">
              <a:rPr lang="de-DE" altLang="de-DE" smtClean="0"/>
              <a:t>21. Mai 2024</a:t>
            </a:fld>
            <a:endParaRPr lang="de-DE" altLang="de-DE"/>
          </a:p>
        </p:txBody>
      </p:sp>
    </p:spTree>
    <p:extLst>
      <p:ext uri="{BB962C8B-B14F-4D97-AF65-F5344CB8AC3E}">
        <p14:creationId xmlns:p14="http://schemas.microsoft.com/office/powerpoint/2010/main" val="376704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ltLang="de-DE"/>
              <a:t>Fachbereich Integration und Arbeit</a:t>
            </a:r>
          </a:p>
        </p:txBody>
      </p:sp>
      <p:sp>
        <p:nvSpPr>
          <p:cNvPr id="6" name="Foliennummernplatzhalter 5"/>
          <p:cNvSpPr>
            <a:spLocks noGrp="1"/>
          </p:cNvSpPr>
          <p:nvPr>
            <p:ph type="sldNum" sz="quarter" idx="11"/>
          </p:nvPr>
        </p:nvSpPr>
        <p:spPr/>
        <p:txBody>
          <a:bodyPr/>
          <a:lstStyle>
            <a:lvl1pPr>
              <a:defRPr/>
            </a:lvl1pPr>
          </a:lstStyle>
          <a:p>
            <a:fld id="{71AE0166-E583-4380-B647-E39551516276}" type="slidenum">
              <a:rPr lang="de-DE" altLang="de-DE"/>
              <a:pPr/>
              <a:t>‹Nr.›</a:t>
            </a:fld>
            <a:endParaRPr lang="de-DE" altLang="de-DE"/>
          </a:p>
        </p:txBody>
      </p:sp>
      <p:sp>
        <p:nvSpPr>
          <p:cNvPr id="7" name="Datumsplatzhalter 6"/>
          <p:cNvSpPr>
            <a:spLocks noGrp="1"/>
          </p:cNvSpPr>
          <p:nvPr>
            <p:ph type="dt" sz="half" idx="12"/>
          </p:nvPr>
        </p:nvSpPr>
        <p:spPr/>
        <p:txBody>
          <a:bodyPr/>
          <a:lstStyle>
            <a:lvl1pPr>
              <a:defRPr/>
            </a:lvl1pPr>
          </a:lstStyle>
          <a:p>
            <a:fld id="{513A3514-0CA8-4C28-BB81-FF3B0A622B11}" type="datetime4">
              <a:rPr lang="de-DE" altLang="de-DE" smtClean="0"/>
              <a:t>21. Mai 2024</a:t>
            </a:fld>
            <a:endParaRPr lang="de-DE" altLang="de-DE"/>
          </a:p>
        </p:txBody>
      </p:sp>
    </p:spTree>
    <p:extLst>
      <p:ext uri="{BB962C8B-B14F-4D97-AF65-F5344CB8AC3E}">
        <p14:creationId xmlns:p14="http://schemas.microsoft.com/office/powerpoint/2010/main" val="153081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ltLang="de-DE"/>
              <a:t>Fachbereich Integration und Arbeit</a:t>
            </a:r>
          </a:p>
        </p:txBody>
      </p:sp>
      <p:sp>
        <p:nvSpPr>
          <p:cNvPr id="6" name="Foliennummernplatzhalter 5"/>
          <p:cNvSpPr>
            <a:spLocks noGrp="1"/>
          </p:cNvSpPr>
          <p:nvPr>
            <p:ph type="sldNum" sz="quarter" idx="11"/>
          </p:nvPr>
        </p:nvSpPr>
        <p:spPr/>
        <p:txBody>
          <a:bodyPr/>
          <a:lstStyle>
            <a:lvl1pPr>
              <a:defRPr/>
            </a:lvl1pPr>
          </a:lstStyle>
          <a:p>
            <a:fld id="{979D4280-0A7D-46FF-9257-DACAF438588C}" type="slidenum">
              <a:rPr lang="de-DE" altLang="de-DE"/>
              <a:pPr/>
              <a:t>‹Nr.›</a:t>
            </a:fld>
            <a:endParaRPr lang="de-DE" altLang="de-DE"/>
          </a:p>
        </p:txBody>
      </p:sp>
      <p:sp>
        <p:nvSpPr>
          <p:cNvPr id="7" name="Datumsplatzhalter 6"/>
          <p:cNvSpPr>
            <a:spLocks noGrp="1"/>
          </p:cNvSpPr>
          <p:nvPr>
            <p:ph type="dt" sz="half" idx="12"/>
          </p:nvPr>
        </p:nvSpPr>
        <p:spPr/>
        <p:txBody>
          <a:bodyPr/>
          <a:lstStyle>
            <a:lvl1pPr>
              <a:defRPr/>
            </a:lvl1pPr>
          </a:lstStyle>
          <a:p>
            <a:fld id="{792C5815-20B2-4A70-A790-5C0D9C0EF715}" type="datetime4">
              <a:rPr lang="de-DE" altLang="de-DE" smtClean="0"/>
              <a:t>21. Mai 2024</a:t>
            </a:fld>
            <a:endParaRPr lang="de-DE" altLang="de-DE"/>
          </a:p>
        </p:txBody>
      </p:sp>
    </p:spTree>
    <p:extLst>
      <p:ext uri="{BB962C8B-B14F-4D97-AF65-F5344CB8AC3E}">
        <p14:creationId xmlns:p14="http://schemas.microsoft.com/office/powerpoint/2010/main" val="87930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p:nvSpPr>
        <p:spPr bwMode="auto">
          <a:xfrm>
            <a:off x="0" y="1079500"/>
            <a:ext cx="115888" cy="525621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de-DE"/>
          </a:p>
        </p:txBody>
      </p:sp>
      <p:sp>
        <p:nvSpPr>
          <p:cNvPr id="1040" name="Rectangle 16"/>
          <p:cNvSpPr>
            <a:spLocks noChangeArrowheads="1"/>
          </p:cNvSpPr>
          <p:nvPr/>
        </p:nvSpPr>
        <p:spPr bwMode="auto">
          <a:xfrm>
            <a:off x="-15875" y="6281738"/>
            <a:ext cx="9159875" cy="576262"/>
          </a:xfrm>
          <a:prstGeom prst="rect">
            <a:avLst/>
          </a:prstGeom>
          <a:solidFill>
            <a:srgbClr val="2D61B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6" name="Rectangle 2"/>
          <p:cNvSpPr>
            <a:spLocks noGrp="1" noChangeArrowheads="1"/>
          </p:cNvSpPr>
          <p:nvPr>
            <p:ph type="title"/>
          </p:nvPr>
        </p:nvSpPr>
        <p:spPr bwMode="auto">
          <a:xfrm>
            <a:off x="622300" y="396875"/>
            <a:ext cx="6911975"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ctr" anchorCtr="0" compatLnSpc="1">
            <a:prstTxWarp prst="textNoShape">
              <a:avLst/>
            </a:prstTxWarp>
          </a:bodyPr>
          <a:lstStyle/>
          <a:p>
            <a:pPr lvl="0"/>
            <a:r>
              <a:rPr lang="de-DE" altLang="de-DE" dirty="0"/>
              <a:t>Titelmasterformat durch Klicken bearbeiten</a:t>
            </a:r>
          </a:p>
        </p:txBody>
      </p:sp>
      <p:sp>
        <p:nvSpPr>
          <p:cNvPr id="1027" name="Rectangle 3"/>
          <p:cNvSpPr>
            <a:spLocks noGrp="1" noChangeArrowheads="1"/>
          </p:cNvSpPr>
          <p:nvPr>
            <p:ph type="body" idx="1"/>
          </p:nvPr>
        </p:nvSpPr>
        <p:spPr bwMode="auto">
          <a:xfrm>
            <a:off x="622300" y="12684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dirty="0"/>
              <a:t>Textmasterformate durch Klicken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29" name="Rectangle 5"/>
          <p:cNvSpPr>
            <a:spLocks noGrp="1" noChangeArrowheads="1"/>
          </p:cNvSpPr>
          <p:nvPr>
            <p:ph type="ftr" sz="quarter" idx="3"/>
          </p:nvPr>
        </p:nvSpPr>
        <p:spPr bwMode="auto">
          <a:xfrm>
            <a:off x="622300" y="6308725"/>
            <a:ext cx="54451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bodyPr>
          <a:lstStyle>
            <a:lvl1pPr>
              <a:defRPr sz="1600">
                <a:solidFill>
                  <a:schemeClr val="bg1"/>
                </a:solidFill>
              </a:defRPr>
            </a:lvl1pPr>
          </a:lstStyle>
          <a:p>
            <a:r>
              <a:rPr lang="de-DE" altLang="de-DE"/>
              <a:t>Fachbereich Integration und Arbeit</a:t>
            </a:r>
          </a:p>
        </p:txBody>
      </p:sp>
      <p:sp>
        <p:nvSpPr>
          <p:cNvPr id="1030" name="Rectangle 6"/>
          <p:cNvSpPr>
            <a:spLocks noGrp="1" noChangeArrowheads="1"/>
          </p:cNvSpPr>
          <p:nvPr>
            <p:ph type="sldNum" sz="quarter" idx="4"/>
          </p:nvPr>
        </p:nvSpPr>
        <p:spPr bwMode="auto">
          <a:xfrm>
            <a:off x="185738" y="615950"/>
            <a:ext cx="287337" cy="287338"/>
          </a:xfrm>
          <a:prstGeom prst="rect">
            <a:avLst/>
          </a:prstGeom>
          <a:solidFill>
            <a:srgbClr val="2D61B0"/>
          </a:solidFill>
          <a:ln w="12700">
            <a:solidFill>
              <a:srgbClr val="A9BF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bodyPr>
          <a:lstStyle>
            <a:lvl1pPr algn="ctr">
              <a:defRPr sz="1400">
                <a:solidFill>
                  <a:schemeClr val="bg1"/>
                </a:solidFill>
              </a:defRPr>
            </a:lvl1pPr>
          </a:lstStyle>
          <a:p>
            <a:fld id="{8A7D6917-DDED-43CD-9A2A-4B3AF64C5CCD}" type="slidenum">
              <a:rPr lang="de-DE" altLang="de-DE"/>
              <a:pPr/>
              <a:t>‹Nr.›</a:t>
            </a:fld>
            <a:endParaRPr lang="de-DE" altLang="de-DE"/>
          </a:p>
        </p:txBody>
      </p:sp>
      <p:sp>
        <p:nvSpPr>
          <p:cNvPr id="1032" name="Line 8"/>
          <p:cNvSpPr>
            <a:spLocks noChangeShapeType="1"/>
          </p:cNvSpPr>
          <p:nvPr/>
        </p:nvSpPr>
        <p:spPr bwMode="auto">
          <a:xfrm>
            <a:off x="0" y="6621463"/>
            <a:ext cx="9155113"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endParaRPr lang="de-DE"/>
          </a:p>
        </p:txBody>
      </p:sp>
      <p:pic>
        <p:nvPicPr>
          <p:cNvPr id="1042" name="Picture 18" descr="Lkr-Logo_24x22mm_s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01013" y="157163"/>
            <a:ext cx="814387" cy="868362"/>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4"/>
          <p:cNvSpPr>
            <a:spLocks noGrp="1" noChangeArrowheads="1"/>
          </p:cNvSpPr>
          <p:nvPr>
            <p:ph type="dt" sz="half" idx="2"/>
          </p:nvPr>
        </p:nvSpPr>
        <p:spPr bwMode="auto">
          <a:xfrm>
            <a:off x="7334250" y="6634163"/>
            <a:ext cx="15589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bodyPr>
          <a:lstStyle>
            <a:lvl1pPr algn="r">
              <a:defRPr sz="1000">
                <a:solidFill>
                  <a:schemeClr val="bg1"/>
                </a:solidFill>
              </a:defRPr>
            </a:lvl1pPr>
          </a:lstStyle>
          <a:p>
            <a:fld id="{94F44A87-2B2F-493B-A37B-6FB698794E18}" type="datetime4">
              <a:rPr lang="de-DE" altLang="de-DE" smtClean="0"/>
              <a:t>21. Mai 2024</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eaLnBrk="1" fontAlgn="base" hangingPunct="1">
        <a:spcBef>
          <a:spcPct val="0"/>
        </a:spcBef>
        <a:spcAft>
          <a:spcPct val="0"/>
        </a:spcAft>
        <a:defRPr sz="2400" b="1" kern="1200">
          <a:solidFill>
            <a:srgbClr val="2D61B0"/>
          </a:solidFill>
          <a:latin typeface="+mj-lt"/>
          <a:ea typeface="+mj-ea"/>
          <a:cs typeface="+mj-cs"/>
        </a:defRPr>
      </a:lvl1pPr>
      <a:lvl2pPr algn="l" rtl="0" eaLnBrk="1" fontAlgn="base" hangingPunct="1">
        <a:spcBef>
          <a:spcPct val="0"/>
        </a:spcBef>
        <a:spcAft>
          <a:spcPct val="0"/>
        </a:spcAft>
        <a:defRPr sz="3200" b="1">
          <a:solidFill>
            <a:srgbClr val="2D61B0"/>
          </a:solidFill>
          <a:latin typeface="Arial" panose="020B0604020202020204" pitchFamily="34" charset="0"/>
        </a:defRPr>
      </a:lvl2pPr>
      <a:lvl3pPr algn="l" rtl="0" eaLnBrk="1" fontAlgn="base" hangingPunct="1">
        <a:spcBef>
          <a:spcPct val="0"/>
        </a:spcBef>
        <a:spcAft>
          <a:spcPct val="0"/>
        </a:spcAft>
        <a:defRPr sz="3200" b="1">
          <a:solidFill>
            <a:srgbClr val="2D61B0"/>
          </a:solidFill>
          <a:latin typeface="Arial" panose="020B0604020202020204" pitchFamily="34" charset="0"/>
        </a:defRPr>
      </a:lvl3pPr>
      <a:lvl4pPr algn="l" rtl="0" eaLnBrk="1" fontAlgn="base" hangingPunct="1">
        <a:spcBef>
          <a:spcPct val="0"/>
        </a:spcBef>
        <a:spcAft>
          <a:spcPct val="0"/>
        </a:spcAft>
        <a:defRPr sz="3200" b="1">
          <a:solidFill>
            <a:srgbClr val="2D61B0"/>
          </a:solidFill>
          <a:latin typeface="Arial" panose="020B0604020202020204" pitchFamily="34" charset="0"/>
        </a:defRPr>
      </a:lvl4pPr>
      <a:lvl5pPr algn="l" rtl="0" eaLnBrk="1" fontAlgn="base" hangingPunct="1">
        <a:spcBef>
          <a:spcPct val="0"/>
        </a:spcBef>
        <a:spcAft>
          <a:spcPct val="0"/>
        </a:spcAft>
        <a:defRPr sz="3200" b="1">
          <a:solidFill>
            <a:srgbClr val="2D61B0"/>
          </a:solidFill>
          <a:latin typeface="Arial" panose="020B0604020202020204" pitchFamily="34" charset="0"/>
        </a:defRPr>
      </a:lvl5pPr>
      <a:lvl6pPr marL="457200" algn="l" rtl="0" eaLnBrk="1" fontAlgn="base" hangingPunct="1">
        <a:spcBef>
          <a:spcPct val="0"/>
        </a:spcBef>
        <a:spcAft>
          <a:spcPct val="0"/>
        </a:spcAft>
        <a:defRPr sz="3200" b="1">
          <a:solidFill>
            <a:srgbClr val="2D61B0"/>
          </a:solidFill>
          <a:latin typeface="Arial" panose="020B0604020202020204" pitchFamily="34" charset="0"/>
        </a:defRPr>
      </a:lvl6pPr>
      <a:lvl7pPr marL="914400" algn="l" rtl="0" eaLnBrk="1" fontAlgn="base" hangingPunct="1">
        <a:spcBef>
          <a:spcPct val="0"/>
        </a:spcBef>
        <a:spcAft>
          <a:spcPct val="0"/>
        </a:spcAft>
        <a:defRPr sz="3200" b="1">
          <a:solidFill>
            <a:srgbClr val="2D61B0"/>
          </a:solidFill>
          <a:latin typeface="Arial" panose="020B0604020202020204" pitchFamily="34" charset="0"/>
        </a:defRPr>
      </a:lvl7pPr>
      <a:lvl8pPr marL="1371600" algn="l" rtl="0" eaLnBrk="1" fontAlgn="base" hangingPunct="1">
        <a:spcBef>
          <a:spcPct val="0"/>
        </a:spcBef>
        <a:spcAft>
          <a:spcPct val="0"/>
        </a:spcAft>
        <a:defRPr sz="3200" b="1">
          <a:solidFill>
            <a:srgbClr val="2D61B0"/>
          </a:solidFill>
          <a:latin typeface="Arial" panose="020B0604020202020204" pitchFamily="34" charset="0"/>
        </a:defRPr>
      </a:lvl8pPr>
      <a:lvl9pPr marL="1828800" algn="l" rtl="0" eaLnBrk="1" fontAlgn="base" hangingPunct="1">
        <a:spcBef>
          <a:spcPct val="0"/>
        </a:spcBef>
        <a:spcAft>
          <a:spcPct val="0"/>
        </a:spcAft>
        <a:defRPr sz="3200" b="1">
          <a:solidFill>
            <a:srgbClr val="2D61B0"/>
          </a:solidFill>
          <a:latin typeface="Arial" panose="020B0604020202020204" pitchFamily="34" charset="0"/>
        </a:defRPr>
      </a:lvl9pPr>
    </p:titleStyle>
    <p:bodyStyle>
      <a:lvl1pPr marL="431800" indent="-342900" algn="l" rtl="0" eaLnBrk="1" fontAlgn="base" hangingPunct="1">
        <a:spcBef>
          <a:spcPct val="20000"/>
        </a:spcBef>
        <a:spcAft>
          <a:spcPct val="0"/>
        </a:spcAft>
        <a:buClr>
          <a:srgbClr val="2D61B0"/>
        </a:buClr>
        <a:buFont typeface="Wingdings" panose="05000000000000000000" pitchFamily="2" charset="2"/>
        <a:buChar char="§"/>
        <a:defRPr sz="2000" b="1" kern="1200">
          <a:solidFill>
            <a:srgbClr val="2D61B0"/>
          </a:solidFill>
          <a:latin typeface="+mn-lt"/>
          <a:ea typeface="+mn-ea"/>
          <a:cs typeface="+mn-cs"/>
        </a:defRPr>
      </a:lvl1pPr>
      <a:lvl2pPr marL="808038" indent="-268288" algn="l" rtl="0" eaLnBrk="1" fontAlgn="base" hangingPunct="1">
        <a:spcBef>
          <a:spcPct val="20000"/>
        </a:spcBef>
        <a:spcAft>
          <a:spcPct val="0"/>
        </a:spcAft>
        <a:buClr>
          <a:srgbClr val="0066CC"/>
        </a:buClr>
        <a:buFont typeface="Wingdings" panose="05000000000000000000" pitchFamily="2" charset="2"/>
        <a:buChar char="§"/>
        <a:defRPr sz="1800" b="1" kern="1200">
          <a:solidFill>
            <a:srgbClr val="2D61B0"/>
          </a:solidFill>
          <a:latin typeface="+mn-lt"/>
          <a:ea typeface="+mn-ea"/>
          <a:cs typeface="+mn-cs"/>
        </a:defRPr>
      </a:lvl2pPr>
      <a:lvl3pPr marL="1216025" indent="-228600" algn="l" rtl="0" eaLnBrk="1" fontAlgn="base" hangingPunct="1">
        <a:spcBef>
          <a:spcPct val="20000"/>
        </a:spcBef>
        <a:spcAft>
          <a:spcPct val="0"/>
        </a:spcAft>
        <a:buClr>
          <a:srgbClr val="0066CC"/>
        </a:buClr>
        <a:buFont typeface="Wingdings" panose="05000000000000000000" pitchFamily="2" charset="2"/>
        <a:buChar char="§"/>
        <a:defRPr sz="1600" b="1" kern="1200">
          <a:solidFill>
            <a:srgbClr val="2D61B0"/>
          </a:solidFill>
          <a:latin typeface="+mn-lt"/>
          <a:ea typeface="+mn-ea"/>
          <a:cs typeface="+mn-cs"/>
        </a:defRPr>
      </a:lvl3pPr>
      <a:lvl4pPr marL="1624013" indent="-228600" algn="l" rtl="0" eaLnBrk="1" fontAlgn="base" hangingPunct="1">
        <a:spcBef>
          <a:spcPct val="20000"/>
        </a:spcBef>
        <a:spcAft>
          <a:spcPct val="0"/>
        </a:spcAft>
        <a:buClr>
          <a:srgbClr val="0066CC"/>
        </a:buClr>
        <a:buFont typeface="Wingdings" panose="05000000000000000000" pitchFamily="2" charset="2"/>
        <a:buChar char="§"/>
        <a:defRPr sz="1400" b="1" kern="1200">
          <a:solidFill>
            <a:srgbClr val="2D61B0"/>
          </a:solidFill>
          <a:latin typeface="+mn-lt"/>
          <a:ea typeface="+mn-ea"/>
          <a:cs typeface="+mn-cs"/>
        </a:defRPr>
      </a:lvl4pPr>
      <a:lvl5pPr marL="2057400" indent="-228600" algn="l" rtl="0" eaLnBrk="1" fontAlgn="base" hangingPunct="1">
        <a:spcBef>
          <a:spcPct val="20000"/>
        </a:spcBef>
        <a:spcAft>
          <a:spcPct val="0"/>
        </a:spcAft>
        <a:buClr>
          <a:srgbClr val="0066CC"/>
        </a:buClr>
        <a:buFont typeface="Wingdings" panose="05000000000000000000" pitchFamily="2" charset="2"/>
        <a:buChar char="§"/>
        <a:defRPr sz="1200" kern="1200">
          <a:solidFill>
            <a:srgbClr val="2D61B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FBFJS@marburg-biedenkopf.de" TargetMode="External"/><Relationship Id="rId2" Type="http://schemas.openxmlformats.org/officeDocument/2006/relationships/hyperlink" Target="mailto:zentrale-jugendhilfedienste@marburg-stadt.d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mailto:FBFJS@marburg-biedenkopf.de" TargetMode="External"/><Relationship Id="rId2" Type="http://schemas.openxmlformats.org/officeDocument/2006/relationships/hyperlink" Target="mailto:zentrale-jugendhilfedienste@marburg-stadt.d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48.xml"/><Relationship Id="rId3" Type="http://schemas.openxmlformats.org/officeDocument/2006/relationships/slide" Target="slide24.xml"/><Relationship Id="rId7" Type="http://schemas.openxmlformats.org/officeDocument/2006/relationships/slide" Target="slide36.xml"/><Relationship Id="rId12" Type="http://schemas.openxmlformats.org/officeDocument/2006/relationships/slide" Target="slide46.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4.xml"/><Relationship Id="rId5" Type="http://schemas.openxmlformats.org/officeDocument/2006/relationships/slide" Target="slide32.xml"/><Relationship Id="rId15" Type="http://schemas.openxmlformats.org/officeDocument/2006/relationships/slide" Target="slide21.xml"/><Relationship Id="rId10" Type="http://schemas.openxmlformats.org/officeDocument/2006/relationships/slide" Target="slide42.xml"/><Relationship Id="rId4" Type="http://schemas.openxmlformats.org/officeDocument/2006/relationships/slide" Target="slide26.xml"/><Relationship Id="rId9" Type="http://schemas.openxmlformats.org/officeDocument/2006/relationships/slide" Target="slide40.xml"/><Relationship Id="rId14" Type="http://schemas.openxmlformats.org/officeDocument/2006/relationships/slide" Target="slide50.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mfsfj.de/bmfsfj/themen/familie/familienleistungen/unterhaltsvorschuss/unterhaltsvorschuss-73558" TargetMode="External"/><Relationship Id="rId2" Type="http://schemas.openxmlformats.org/officeDocument/2006/relationships/hyperlink" Target="https://www.arbeitsagentur.de/familie-und-kinder" TargetMode="External"/><Relationship Id="rId1" Type="http://schemas.openxmlformats.org/officeDocument/2006/relationships/slideLayout" Target="../slideLayouts/slideLayout2.xml"/><Relationship Id="rId5" Type="http://schemas.openxmlformats.org/officeDocument/2006/relationships/hyperlink" Target="https://www.smart-rechner.de/kinderzuschlag/rechner.php" TargetMode="External"/><Relationship Id="rId4" Type="http://schemas.openxmlformats.org/officeDocument/2006/relationships/hyperlink" Target="https://www.biallo.de/vergleiche/soziales/wohngeld/nc/"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2300" y="2212757"/>
            <a:ext cx="7772400" cy="1470025"/>
          </a:xfrm>
        </p:spPr>
        <p:txBody>
          <a:bodyPr/>
          <a:lstStyle/>
          <a:p>
            <a:r>
              <a:rPr lang="de-DE" dirty="0"/>
              <a:t>Und Arbeit lohnt sich doch! </a:t>
            </a:r>
            <a:br>
              <a:rPr lang="de-DE" dirty="0"/>
            </a:br>
            <a:endParaRPr lang="de-DE" sz="2400" dirty="0"/>
          </a:p>
        </p:txBody>
      </p:sp>
      <p:sp>
        <p:nvSpPr>
          <p:cNvPr id="3" name="Untertitel 2"/>
          <p:cNvSpPr>
            <a:spLocks noGrp="1"/>
          </p:cNvSpPr>
          <p:nvPr>
            <p:ph type="subTitle" idx="1"/>
          </p:nvPr>
        </p:nvSpPr>
        <p:spPr>
          <a:xfrm>
            <a:off x="1371600" y="3839945"/>
            <a:ext cx="6400800" cy="1752600"/>
          </a:xfrm>
        </p:spPr>
        <p:txBody>
          <a:bodyPr/>
          <a:lstStyle/>
          <a:p>
            <a:r>
              <a:rPr lang="de-DE" dirty="0"/>
              <a:t>Stand 21.05.2024 </a:t>
            </a:r>
          </a:p>
        </p:txBody>
      </p:sp>
      <p:sp>
        <p:nvSpPr>
          <p:cNvPr id="4" name="Datumsplatzhalter 3"/>
          <p:cNvSpPr>
            <a:spLocks noGrp="1"/>
          </p:cNvSpPr>
          <p:nvPr>
            <p:ph type="dt" sz="half" idx="2"/>
          </p:nvPr>
        </p:nvSpPr>
        <p:spPr/>
        <p:txBody>
          <a:bodyPr/>
          <a:lstStyle/>
          <a:p>
            <a:fld id="{3406619E-3032-479A-9149-6A66F2EB5225}" type="datetime4">
              <a:rPr lang="de-DE" altLang="de-DE" smtClean="0"/>
              <a:t>21. Mai 2024</a:t>
            </a:fld>
            <a:endParaRPr lang="de-DE" altLang="de-DE"/>
          </a:p>
        </p:txBody>
      </p:sp>
      <p:sp>
        <p:nvSpPr>
          <p:cNvPr id="5" name="Fußzeilenplatzhalter 4"/>
          <p:cNvSpPr>
            <a:spLocks noGrp="1"/>
          </p:cNvSpPr>
          <p:nvPr>
            <p:ph type="ftr" sz="quarter" idx="3"/>
          </p:nvPr>
        </p:nvSpPr>
        <p:spPr/>
        <p:txBody>
          <a:bodyPr/>
          <a:lstStyle/>
          <a:p>
            <a:r>
              <a:rPr lang="de-DE" altLang="de-DE"/>
              <a:t>Fachbereich Integration und Arbeit</a:t>
            </a:r>
          </a:p>
        </p:txBody>
      </p:sp>
      <p:pic>
        <p:nvPicPr>
          <p:cNvPr id="6" name="Grafik 5"/>
          <p:cNvPicPr>
            <a:picLocks noChangeAspect="1"/>
          </p:cNvPicPr>
          <p:nvPr/>
        </p:nvPicPr>
        <p:blipFill>
          <a:blip r:embed="rId2"/>
          <a:stretch>
            <a:fillRect/>
          </a:stretch>
        </p:blipFill>
        <p:spPr>
          <a:xfrm>
            <a:off x="5071621" y="5051761"/>
            <a:ext cx="3554854" cy="1099801"/>
          </a:xfrm>
          <a:prstGeom prst="rect">
            <a:avLst/>
          </a:prstGeom>
        </p:spPr>
      </p:pic>
    </p:spTree>
    <p:extLst>
      <p:ext uri="{BB962C8B-B14F-4D97-AF65-F5344CB8AC3E}">
        <p14:creationId xmlns:p14="http://schemas.microsoft.com/office/powerpoint/2010/main" val="3836489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4B5DD-9F1E-4EA7-9099-B74DCF0C3781}"/>
              </a:ext>
            </a:extLst>
          </p:cNvPr>
          <p:cNvSpPr>
            <a:spLocks noGrp="1"/>
          </p:cNvSpPr>
          <p:nvPr>
            <p:ph type="title"/>
          </p:nvPr>
        </p:nvSpPr>
        <p:spPr/>
        <p:txBody>
          <a:bodyPr/>
          <a:lstStyle/>
          <a:p>
            <a:r>
              <a:rPr lang="de-DE" sz="2000" u="sng" dirty="0"/>
              <a:t>Kontaktdaten Beantragung Unterhaltsvorschuss</a:t>
            </a:r>
          </a:p>
        </p:txBody>
      </p:sp>
      <p:sp>
        <p:nvSpPr>
          <p:cNvPr id="3" name="Inhaltsplatzhalter 2">
            <a:extLst>
              <a:ext uri="{FF2B5EF4-FFF2-40B4-BE49-F238E27FC236}">
                <a16:creationId xmlns:a16="http://schemas.microsoft.com/office/drawing/2014/main" id="{4254FA48-1247-4359-83DA-2C1042584E5D}"/>
              </a:ext>
            </a:extLst>
          </p:cNvPr>
          <p:cNvSpPr>
            <a:spLocks noGrp="1"/>
          </p:cNvSpPr>
          <p:nvPr>
            <p:ph idx="1"/>
          </p:nvPr>
        </p:nvSpPr>
        <p:spPr>
          <a:xfrm>
            <a:off x="622300" y="1114425"/>
            <a:ext cx="8229600" cy="4679950"/>
          </a:xfrm>
        </p:spPr>
        <p:txBody>
          <a:bodyPr/>
          <a:lstStyle/>
          <a:p>
            <a:pPr marL="88900" indent="0">
              <a:buNone/>
            </a:pPr>
            <a:r>
              <a:rPr lang="de-DE" sz="1600" u="sng" dirty="0"/>
              <a:t>Für Bewohner*innen der Stadt Marburg:</a:t>
            </a:r>
          </a:p>
          <a:p>
            <a:pPr marL="88900" indent="0">
              <a:buNone/>
            </a:pPr>
            <a:r>
              <a:rPr lang="de-DE" sz="1600" dirty="0"/>
              <a:t>Stadtverwaltung</a:t>
            </a:r>
            <a:br>
              <a:rPr lang="de-DE" sz="1600" dirty="0"/>
            </a:br>
            <a:r>
              <a:rPr lang="de-DE" sz="1600" dirty="0"/>
              <a:t>Friedrichstraße 36</a:t>
            </a:r>
            <a:br>
              <a:rPr lang="de-DE" sz="1600" dirty="0"/>
            </a:br>
            <a:r>
              <a:rPr lang="de-DE" sz="1600" dirty="0"/>
              <a:t>35037 Marburg</a:t>
            </a:r>
            <a:br>
              <a:rPr lang="de-DE" sz="1600" dirty="0"/>
            </a:br>
            <a:r>
              <a:rPr lang="de-DE" sz="1600" dirty="0"/>
              <a:t>Telefon: 06421 201-1263</a:t>
            </a:r>
            <a:br>
              <a:rPr lang="de-DE" sz="1600" dirty="0"/>
            </a:br>
            <a:r>
              <a:rPr lang="de-DE" sz="1600" dirty="0"/>
              <a:t>Telefax: 06421 201-1595</a:t>
            </a:r>
            <a:br>
              <a:rPr lang="de-DE" sz="1600" dirty="0"/>
            </a:br>
            <a:r>
              <a:rPr lang="de-DE" sz="1600" dirty="0"/>
              <a:t>E-Mail: </a:t>
            </a:r>
            <a:r>
              <a:rPr lang="de-DE" sz="1600" u="sng" dirty="0">
                <a:solidFill>
                  <a:schemeClr val="tx1">
                    <a:lumMod val="60000"/>
                    <a:lumOff val="40000"/>
                  </a:schemeClr>
                </a:solidFill>
                <a:hlinkClick r:id="rId2" tooltip="zentrale-jugendhilfedienste@marburg-stadt.de">
                  <a:extLst>
                    <a:ext uri="{A12FA001-AC4F-418D-AE19-62706E023703}">
                      <ahyp:hlinkClr xmlns:ahyp="http://schemas.microsoft.com/office/drawing/2018/hyperlinkcolor" val="tx"/>
                    </a:ext>
                  </a:extLst>
                </a:hlinkClick>
              </a:rPr>
              <a:t>zentrale-jugendhilfedienste@m</a:t>
            </a:r>
            <a:r>
              <a:rPr lang="de-DE" sz="1600" u="sng" dirty="0">
                <a:solidFill>
                  <a:schemeClr val="tx1">
                    <a:lumMod val="60000"/>
                    <a:lumOff val="40000"/>
                  </a:schemeClr>
                </a:solidFill>
              </a:rPr>
              <a:t>arburg-stadt.de</a:t>
            </a:r>
          </a:p>
          <a:p>
            <a:endParaRPr lang="de-DE" sz="1600" dirty="0"/>
          </a:p>
          <a:p>
            <a:pPr marL="88900" indent="0">
              <a:buNone/>
            </a:pPr>
            <a:r>
              <a:rPr lang="de-DE" sz="1600" u="sng" dirty="0"/>
              <a:t>Für Bewohner*innen des Landkreises Marburg-Biedenkopf:</a:t>
            </a:r>
          </a:p>
          <a:p>
            <a:pPr marL="88900" indent="0">
              <a:buNone/>
            </a:pPr>
            <a:r>
              <a:rPr lang="de-DE" sz="1600" dirty="0"/>
              <a:t>Landkreis Marburg-Biedenkopf</a:t>
            </a:r>
            <a:endParaRPr lang="de-DE" sz="1600" u="sng" dirty="0"/>
          </a:p>
          <a:p>
            <a:pPr marL="88900" indent="0">
              <a:buNone/>
            </a:pPr>
            <a:r>
              <a:rPr lang="de-DE" sz="1600" dirty="0"/>
              <a:t>Fachbereich Familie, Jugend und Soziales</a:t>
            </a:r>
          </a:p>
          <a:p>
            <a:pPr marL="88900" indent="0">
              <a:buNone/>
            </a:pPr>
            <a:r>
              <a:rPr lang="de-DE" sz="1600" dirty="0"/>
              <a:t>Fachdienst Unterhaltsvorschuss, Wohngeld, BAföG</a:t>
            </a:r>
          </a:p>
          <a:p>
            <a:pPr marL="88900" indent="0">
              <a:buNone/>
            </a:pPr>
            <a:r>
              <a:rPr lang="de-DE" sz="1600" dirty="0"/>
              <a:t>Im </a:t>
            </a:r>
            <a:r>
              <a:rPr lang="de-DE" sz="1600" dirty="0" err="1"/>
              <a:t>Lichtenholz</a:t>
            </a:r>
            <a:r>
              <a:rPr lang="de-DE" sz="1600" dirty="0"/>
              <a:t> 60</a:t>
            </a:r>
            <a:br>
              <a:rPr lang="de-DE" sz="1600" dirty="0"/>
            </a:br>
            <a:r>
              <a:rPr lang="de-DE" sz="1600" dirty="0"/>
              <a:t>35043 Marburg</a:t>
            </a:r>
          </a:p>
          <a:p>
            <a:pPr marL="88900" indent="0">
              <a:buNone/>
            </a:pPr>
            <a:r>
              <a:rPr lang="nb-NO" sz="1600" dirty="0"/>
              <a:t>Telefon: 06421 405-0</a:t>
            </a:r>
            <a:br>
              <a:rPr lang="nb-NO" sz="1600" dirty="0"/>
            </a:br>
            <a:r>
              <a:rPr lang="nb-NO" sz="1600" dirty="0"/>
              <a:t>Telefax: 06421 405-1500</a:t>
            </a:r>
            <a:endParaRPr lang="de-DE" sz="1600" dirty="0"/>
          </a:p>
          <a:p>
            <a:pPr marL="88900" indent="0">
              <a:buNone/>
            </a:pPr>
            <a:r>
              <a:rPr lang="de-DE" sz="1600" dirty="0"/>
              <a:t>E-Mail: </a:t>
            </a:r>
            <a:r>
              <a:rPr lang="de-DE" sz="1600" dirty="0">
                <a:solidFill>
                  <a:schemeClr val="tx1">
                    <a:lumMod val="60000"/>
                    <a:lumOff val="40000"/>
                  </a:schemeClr>
                </a:solidFill>
                <a:hlinkClick r:id="rId3">
                  <a:extLst>
                    <a:ext uri="{A12FA001-AC4F-418D-AE19-62706E023703}">
                      <ahyp:hlinkClr xmlns:ahyp="http://schemas.microsoft.com/office/drawing/2018/hyperlinkcolor" val="tx"/>
                    </a:ext>
                  </a:extLst>
                </a:hlinkClick>
              </a:rPr>
              <a:t>FBFJS@marburg-biedenkopf.de</a:t>
            </a:r>
            <a:endParaRPr lang="de-DE" sz="1600" dirty="0">
              <a:solidFill>
                <a:schemeClr val="tx1">
                  <a:lumMod val="60000"/>
                  <a:lumOff val="40000"/>
                </a:schemeClr>
              </a:solidFill>
            </a:endParaRPr>
          </a:p>
          <a:p>
            <a:pPr marL="88900" indent="0">
              <a:buNone/>
            </a:pPr>
            <a:endParaRPr lang="de-DE" dirty="0"/>
          </a:p>
        </p:txBody>
      </p:sp>
      <p:sp>
        <p:nvSpPr>
          <p:cNvPr id="4" name="Fußzeilenplatzhalter 3">
            <a:extLst>
              <a:ext uri="{FF2B5EF4-FFF2-40B4-BE49-F238E27FC236}">
                <a16:creationId xmlns:a16="http://schemas.microsoft.com/office/drawing/2014/main" id="{4A39F2F2-4076-488C-B31A-F87F003764C1}"/>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3F0D50DF-3A97-4980-A569-74DEBE80190F}"/>
              </a:ext>
            </a:extLst>
          </p:cNvPr>
          <p:cNvSpPr>
            <a:spLocks noGrp="1"/>
          </p:cNvSpPr>
          <p:nvPr>
            <p:ph type="sldNum" sz="quarter" idx="11"/>
          </p:nvPr>
        </p:nvSpPr>
        <p:spPr/>
        <p:txBody>
          <a:bodyPr/>
          <a:lstStyle/>
          <a:p>
            <a:fld id="{DC8927E2-E660-4982-9BE3-86DA6CF8CDF7}" type="slidenum">
              <a:rPr lang="de-DE" altLang="de-DE" smtClean="0"/>
              <a:pPr/>
              <a:t>10</a:t>
            </a:fld>
            <a:endParaRPr lang="de-DE" altLang="de-DE"/>
          </a:p>
        </p:txBody>
      </p:sp>
      <p:sp>
        <p:nvSpPr>
          <p:cNvPr id="6" name="Datumsplatzhalter 5">
            <a:extLst>
              <a:ext uri="{FF2B5EF4-FFF2-40B4-BE49-F238E27FC236}">
                <a16:creationId xmlns:a16="http://schemas.microsoft.com/office/drawing/2014/main" id="{428BFA59-6C0F-450D-AEA8-A201D5DC663E}"/>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39769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3FAEC-0205-4448-9DAB-C8DD792E25F4}"/>
              </a:ext>
            </a:extLst>
          </p:cNvPr>
          <p:cNvSpPr>
            <a:spLocks noGrp="1"/>
          </p:cNvSpPr>
          <p:nvPr>
            <p:ph type="title"/>
          </p:nvPr>
        </p:nvSpPr>
        <p:spPr>
          <a:xfrm>
            <a:off x="671209" y="396875"/>
            <a:ext cx="6863066" cy="717550"/>
          </a:xfrm>
        </p:spPr>
        <p:txBody>
          <a:bodyPr/>
          <a:lstStyle/>
          <a:p>
            <a:r>
              <a:rPr lang="de-DE" u="sng" dirty="0"/>
              <a:t>Vorrangige Leistungen: Wohngeld</a:t>
            </a:r>
          </a:p>
        </p:txBody>
      </p:sp>
      <p:sp>
        <p:nvSpPr>
          <p:cNvPr id="3" name="Inhaltsplatzhalter 2">
            <a:extLst>
              <a:ext uri="{FF2B5EF4-FFF2-40B4-BE49-F238E27FC236}">
                <a16:creationId xmlns:a16="http://schemas.microsoft.com/office/drawing/2014/main" id="{1DE08248-FAFC-4A7C-B291-EE497F3748B1}"/>
              </a:ext>
            </a:extLst>
          </p:cNvPr>
          <p:cNvSpPr>
            <a:spLocks noGrp="1"/>
          </p:cNvSpPr>
          <p:nvPr>
            <p:ph idx="1"/>
          </p:nvPr>
        </p:nvSpPr>
        <p:spPr>
          <a:xfrm>
            <a:off x="622300" y="1011677"/>
            <a:ext cx="8229600" cy="4782698"/>
          </a:xfrm>
        </p:spPr>
        <p:txBody>
          <a:bodyPr/>
          <a:lstStyle/>
          <a:p>
            <a:pPr marL="88900" indent="0">
              <a:buNone/>
            </a:pPr>
            <a:r>
              <a:rPr lang="de-DE" sz="1000" b="0" u="sng" dirty="0"/>
              <a:t>Wer hat </a:t>
            </a:r>
            <a:r>
              <a:rPr lang="de-DE" sz="1000" b="0" u="sng" dirty="0" err="1"/>
              <a:t>grds</a:t>
            </a:r>
            <a:r>
              <a:rPr lang="de-DE" sz="1000" b="0" u="sng" dirty="0"/>
              <a:t>. Anspruch auf Wohngeld?</a:t>
            </a:r>
          </a:p>
          <a:p>
            <a:pPr marL="465138" lvl="1" indent="0">
              <a:buNone/>
            </a:pPr>
            <a:r>
              <a:rPr lang="de-DE" sz="1000" b="0" dirty="0"/>
              <a:t>Mieterinnen und Mieter wie auch Eigentümerinnen und Eigentümer können einen Zuschuss zu ihren Wohnkosten erhalten. Anträge auf Wohngeld können bei der örtlich zuständigen Wohngeldbehörde gestellt werden. </a:t>
            </a:r>
          </a:p>
          <a:p>
            <a:pPr lvl="1">
              <a:buFont typeface="Wingdings" panose="05000000000000000000" pitchFamily="2" charset="2"/>
              <a:buChar char="Ø"/>
            </a:pPr>
            <a:r>
              <a:rPr lang="de-DE" sz="1000" b="0" dirty="0"/>
              <a:t>Wohngeld für Mieterinnen und Mieter von Wohnraum: Wohngeld gibt es als Mietzuschuss für Personen, die (Unter-)Mieterin oder Mieter einer Wohnung oder eines Zimmers sind.</a:t>
            </a:r>
          </a:p>
          <a:p>
            <a:pPr lvl="1">
              <a:buFont typeface="Wingdings" panose="05000000000000000000" pitchFamily="2" charset="2"/>
              <a:buChar char="Ø"/>
            </a:pPr>
            <a:r>
              <a:rPr lang="de-DE" sz="1000" b="0" dirty="0"/>
              <a:t>Wohngeld für Eigentümerinnen und Eigentümer von Wohnraum: Eigentümerinnen und Eigentümer von selbst genutztem Wohnraum haben Anspruch auf einen Zuschuss zu ihren Lasten. Maßgeblich sind die Kosten für den Kapitaldienst wie Zinsen und Tilgung, Kosten für die Bewirtschaftung von Wohnraum wie Instandhaltungskosten, Betriebskosten ohne Heizkosten und Verwaltungskosten.</a:t>
            </a:r>
          </a:p>
          <a:p>
            <a:pPr lvl="1">
              <a:buFont typeface="Wingdings" panose="05000000000000000000" pitchFamily="2" charset="2"/>
              <a:buChar char="Ø"/>
            </a:pPr>
            <a:endParaRPr lang="de-DE" sz="1000" b="0" dirty="0"/>
          </a:p>
          <a:p>
            <a:pPr marL="88900" indent="0">
              <a:buNone/>
            </a:pPr>
            <a:r>
              <a:rPr lang="de-DE" sz="1000" b="0" u="sng" dirty="0"/>
              <a:t>Voraussetzungen:</a:t>
            </a:r>
          </a:p>
          <a:p>
            <a:pPr lvl="1">
              <a:buFont typeface="Wingdings" panose="05000000000000000000" pitchFamily="2" charset="2"/>
              <a:buChar char="Ø"/>
            </a:pPr>
            <a:r>
              <a:rPr lang="de-DE" sz="1000" b="0" dirty="0"/>
              <a:t>Haushaltseinkommen darf einen gewissen Betrag nicht überschreiten</a:t>
            </a:r>
          </a:p>
          <a:p>
            <a:pPr lvl="1">
              <a:buFont typeface="Wingdings" panose="05000000000000000000" pitchFamily="2" charset="2"/>
              <a:buChar char="Ø"/>
            </a:pPr>
            <a:r>
              <a:rPr lang="de-DE" sz="1000" b="0" dirty="0"/>
              <a:t>Gewöhnlicher Aufenthalt in Deutschland</a:t>
            </a:r>
          </a:p>
          <a:p>
            <a:pPr lvl="1">
              <a:buFont typeface="Wingdings" panose="05000000000000000000" pitchFamily="2" charset="2"/>
              <a:buChar char="Ø"/>
            </a:pPr>
            <a:r>
              <a:rPr lang="de-DE" sz="1000" b="0" dirty="0"/>
              <a:t>Gültiger Aufenthaltstitel</a:t>
            </a:r>
          </a:p>
          <a:p>
            <a:pPr lvl="1">
              <a:buFont typeface="Wingdings" panose="05000000000000000000" pitchFamily="2" charset="2"/>
              <a:buChar char="Ø"/>
            </a:pPr>
            <a:r>
              <a:rPr lang="de-DE" sz="1000" b="0" dirty="0"/>
              <a:t>Es werden keine anderen Leistungen parallel bezogen, in denen bereits Wohnkosten berücksichtigt werden.</a:t>
            </a:r>
          </a:p>
          <a:p>
            <a:pPr lvl="1">
              <a:buFont typeface="Wingdings" panose="05000000000000000000" pitchFamily="2" charset="2"/>
              <a:buChar char="Ø"/>
            </a:pPr>
            <a:r>
              <a:rPr lang="de-DE" sz="1000" b="0" dirty="0"/>
              <a:t>Kein übersteigendes Vermögen</a:t>
            </a:r>
          </a:p>
          <a:p>
            <a:pPr lvl="1">
              <a:buFont typeface="Wingdings" panose="05000000000000000000" pitchFamily="2" charset="2"/>
              <a:buChar char="Ø"/>
            </a:pPr>
            <a:endParaRPr lang="de-DE" sz="1000" b="0" dirty="0"/>
          </a:p>
          <a:p>
            <a:pPr marL="88900" indent="0">
              <a:buNone/>
            </a:pPr>
            <a:r>
              <a:rPr lang="de-DE" sz="1000" b="0" u="sng" dirty="0"/>
              <a:t>Kriterien für die Berechnung von Wohngeld:</a:t>
            </a:r>
          </a:p>
          <a:p>
            <a:pPr lvl="1">
              <a:buFont typeface="Wingdings" panose="05000000000000000000" pitchFamily="2" charset="2"/>
              <a:buChar char="Ø"/>
            </a:pPr>
            <a:r>
              <a:rPr lang="de-DE" sz="1000" b="0" dirty="0"/>
              <a:t>Die Höhe des Verdienstes aller Haushaltsmitglieder</a:t>
            </a:r>
          </a:p>
          <a:p>
            <a:pPr lvl="1">
              <a:buFont typeface="Wingdings" panose="05000000000000000000" pitchFamily="2" charset="2"/>
              <a:buChar char="Ø"/>
            </a:pPr>
            <a:r>
              <a:rPr lang="de-DE" sz="1000" b="0" dirty="0"/>
              <a:t>Die Anzahl der im Haushalt lebenden Personen</a:t>
            </a:r>
          </a:p>
          <a:p>
            <a:pPr lvl="1">
              <a:buFont typeface="Wingdings" panose="05000000000000000000" pitchFamily="2" charset="2"/>
              <a:buChar char="Ø"/>
            </a:pPr>
            <a:r>
              <a:rPr lang="de-DE" sz="1000" b="0" dirty="0"/>
              <a:t>Die Höhe der Miete bzw. der monatlichen Belastung</a:t>
            </a:r>
          </a:p>
          <a:p>
            <a:pPr lvl="1">
              <a:buFont typeface="Wingdings" panose="05000000000000000000" pitchFamily="2" charset="2"/>
              <a:buChar char="Ø"/>
            </a:pPr>
            <a:r>
              <a:rPr lang="de-DE" sz="1000" b="0" dirty="0"/>
              <a:t>Region</a:t>
            </a:r>
          </a:p>
          <a:p>
            <a:pPr lvl="1">
              <a:buFont typeface="Wingdings" panose="05000000000000000000" pitchFamily="2" charset="2"/>
              <a:buChar char="Ø"/>
            </a:pPr>
            <a:endParaRPr lang="de-DE" sz="1000" b="0" dirty="0"/>
          </a:p>
          <a:p>
            <a:pPr marL="334962" indent="-171450"/>
            <a:r>
              <a:rPr lang="de-DE" sz="1000" b="0" dirty="0"/>
              <a:t>Wohngeld wird i.d.R. für 12 Monate bewilligt.</a:t>
            </a:r>
          </a:p>
          <a:p>
            <a:pPr marL="334962" indent="-171450"/>
            <a:r>
              <a:rPr lang="de-DE" sz="1000" b="0" dirty="0"/>
              <a:t>Eine Änderung erfolgt bei Ein- oder Auszug von Personen, sowie bei Veränderungen der Miete oder des Einkommens um mehr als 15% nach oben oder unten. Bei Veränderungen um 10% erfolgt eine Änderung nur auf Antrag.</a:t>
            </a:r>
          </a:p>
          <a:p>
            <a:pPr marL="163512" indent="0">
              <a:buNone/>
            </a:pPr>
            <a:endParaRPr lang="de-DE" sz="1000" b="0" dirty="0"/>
          </a:p>
          <a:p>
            <a:pPr marL="88900" indent="0">
              <a:buNone/>
            </a:pPr>
            <a:r>
              <a:rPr lang="de-DE" sz="1000" b="0" u="sng" dirty="0"/>
              <a:t>Ein einfach zu bedienender Wohngeldrechner findet sich unter folgendem Link:</a:t>
            </a:r>
          </a:p>
          <a:p>
            <a:pPr marL="88900" indent="0">
              <a:buNone/>
            </a:pPr>
            <a:r>
              <a:rPr lang="de-DE" sz="1000" b="0" dirty="0">
                <a:hlinkClick r:id="rId2"/>
              </a:rPr>
              <a:t>https://www.biallo.de/vergleiche/soziales/wohngeld/nc/</a:t>
            </a:r>
            <a:endParaRPr lang="de-DE" sz="1000" b="0" dirty="0"/>
          </a:p>
          <a:p>
            <a:pPr marL="88900" indent="0">
              <a:buNone/>
            </a:pPr>
            <a:r>
              <a:rPr lang="de-DE" sz="1000" b="0" dirty="0"/>
              <a:t> </a:t>
            </a:r>
          </a:p>
          <a:p>
            <a:endParaRPr lang="de-DE" sz="1000" b="0" dirty="0"/>
          </a:p>
          <a:p>
            <a:pPr marL="88900" indent="0">
              <a:buNone/>
            </a:pPr>
            <a:endParaRPr lang="de-DE" u="sng" dirty="0"/>
          </a:p>
        </p:txBody>
      </p:sp>
      <p:sp>
        <p:nvSpPr>
          <p:cNvPr id="4" name="Fußzeilenplatzhalter 3">
            <a:extLst>
              <a:ext uri="{FF2B5EF4-FFF2-40B4-BE49-F238E27FC236}">
                <a16:creationId xmlns:a16="http://schemas.microsoft.com/office/drawing/2014/main" id="{790FA883-6514-4663-AE86-EB9277EA56E9}"/>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BF61B235-E651-455F-B7D5-EFFCD3ADE8F9}"/>
              </a:ext>
            </a:extLst>
          </p:cNvPr>
          <p:cNvSpPr>
            <a:spLocks noGrp="1"/>
          </p:cNvSpPr>
          <p:nvPr>
            <p:ph type="sldNum" sz="quarter" idx="11"/>
          </p:nvPr>
        </p:nvSpPr>
        <p:spPr/>
        <p:txBody>
          <a:bodyPr/>
          <a:lstStyle/>
          <a:p>
            <a:fld id="{DC8927E2-E660-4982-9BE3-86DA6CF8CDF7}" type="slidenum">
              <a:rPr lang="de-DE" altLang="de-DE" smtClean="0"/>
              <a:pPr/>
              <a:t>11</a:t>
            </a:fld>
            <a:endParaRPr lang="de-DE" altLang="de-DE"/>
          </a:p>
        </p:txBody>
      </p:sp>
      <p:sp>
        <p:nvSpPr>
          <p:cNvPr id="6" name="Datumsplatzhalter 5">
            <a:extLst>
              <a:ext uri="{FF2B5EF4-FFF2-40B4-BE49-F238E27FC236}">
                <a16:creationId xmlns:a16="http://schemas.microsoft.com/office/drawing/2014/main" id="{E33E12F7-590E-40DC-960F-4AE31BAD8B6D}"/>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pic>
        <p:nvPicPr>
          <p:cNvPr id="7" name="Grafik 6">
            <a:extLst>
              <a:ext uri="{FF2B5EF4-FFF2-40B4-BE49-F238E27FC236}">
                <a16:creationId xmlns:a16="http://schemas.microsoft.com/office/drawing/2014/main" id="{CCFCC00A-A21A-4CC8-B8DE-59722BC1BC20}"/>
              </a:ext>
            </a:extLst>
          </p:cNvPr>
          <p:cNvPicPr>
            <a:picLocks noChangeAspect="1"/>
          </p:cNvPicPr>
          <p:nvPr/>
        </p:nvPicPr>
        <p:blipFill>
          <a:blip r:embed="rId3"/>
          <a:stretch>
            <a:fillRect/>
          </a:stretch>
        </p:blipFill>
        <p:spPr>
          <a:xfrm>
            <a:off x="5860603" y="3705143"/>
            <a:ext cx="2445302" cy="1319605"/>
          </a:xfrm>
          <a:prstGeom prst="rect">
            <a:avLst/>
          </a:prstGeom>
        </p:spPr>
      </p:pic>
    </p:spTree>
    <p:extLst>
      <p:ext uri="{BB962C8B-B14F-4D97-AF65-F5344CB8AC3E}">
        <p14:creationId xmlns:p14="http://schemas.microsoft.com/office/powerpoint/2010/main" val="3266856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935C41-66C3-4D93-8C7E-41E3FCDBD7DA}"/>
              </a:ext>
            </a:extLst>
          </p:cNvPr>
          <p:cNvSpPr>
            <a:spLocks noGrp="1"/>
          </p:cNvSpPr>
          <p:nvPr>
            <p:ph type="title"/>
          </p:nvPr>
        </p:nvSpPr>
        <p:spPr>
          <a:xfrm>
            <a:off x="622300" y="395287"/>
            <a:ext cx="6911975" cy="717550"/>
          </a:xfrm>
        </p:spPr>
        <p:txBody>
          <a:bodyPr/>
          <a:lstStyle/>
          <a:p>
            <a:r>
              <a:rPr lang="de-DE" u="sng" dirty="0"/>
              <a:t>Vorrangige Leistungen: Wohngeld</a:t>
            </a:r>
            <a:endParaRPr lang="de-DE" dirty="0"/>
          </a:p>
        </p:txBody>
      </p:sp>
      <p:sp>
        <p:nvSpPr>
          <p:cNvPr id="4" name="Inhaltsplatzhalter 3">
            <a:extLst>
              <a:ext uri="{FF2B5EF4-FFF2-40B4-BE49-F238E27FC236}">
                <a16:creationId xmlns:a16="http://schemas.microsoft.com/office/drawing/2014/main" id="{C725E7C5-0BE0-40C2-8A36-89F44FFC6A64}"/>
              </a:ext>
            </a:extLst>
          </p:cNvPr>
          <p:cNvSpPr>
            <a:spLocks noGrp="1"/>
          </p:cNvSpPr>
          <p:nvPr>
            <p:ph sz="half" idx="2"/>
          </p:nvPr>
        </p:nvSpPr>
        <p:spPr>
          <a:xfrm>
            <a:off x="4813300" y="1682885"/>
            <a:ext cx="4038600" cy="4028327"/>
          </a:xfrm>
        </p:spPr>
        <p:txBody>
          <a:bodyPr/>
          <a:lstStyle/>
          <a:p>
            <a:pPr marL="88900" indent="0">
              <a:buNone/>
            </a:pPr>
            <a:endParaRPr lang="de-DE" sz="1600" u="sng" dirty="0"/>
          </a:p>
          <a:p>
            <a:pPr marL="88900" indent="0">
              <a:buNone/>
            </a:pPr>
            <a:r>
              <a:rPr lang="de-DE" sz="1600" u="sng" dirty="0"/>
              <a:t>Mietstufen:</a:t>
            </a:r>
          </a:p>
          <a:p>
            <a:pPr marL="88900" indent="0">
              <a:buNone/>
            </a:pPr>
            <a:r>
              <a:rPr lang="de-DE" sz="1600" dirty="0"/>
              <a:t>Stadt Marburg: 5</a:t>
            </a:r>
          </a:p>
          <a:p>
            <a:pPr marL="88900" indent="0">
              <a:buNone/>
            </a:pPr>
            <a:r>
              <a:rPr lang="de-DE" sz="1600" dirty="0"/>
              <a:t>Stadtallendorf: 2</a:t>
            </a:r>
          </a:p>
          <a:p>
            <a:pPr marL="88900" indent="0">
              <a:buNone/>
            </a:pPr>
            <a:r>
              <a:rPr lang="de-DE" sz="1600" dirty="0"/>
              <a:t>Gladenbach: 2</a:t>
            </a:r>
          </a:p>
          <a:p>
            <a:pPr marL="88900" indent="0">
              <a:buNone/>
            </a:pPr>
            <a:r>
              <a:rPr lang="de-DE" sz="1600" dirty="0"/>
              <a:t>Stadt Biedenkopf: 1</a:t>
            </a:r>
          </a:p>
          <a:p>
            <a:pPr marL="88900" indent="0">
              <a:buNone/>
            </a:pPr>
            <a:r>
              <a:rPr lang="de-DE" sz="1600" dirty="0"/>
              <a:t>Kirchhain: 1</a:t>
            </a:r>
          </a:p>
          <a:p>
            <a:pPr marL="88900" indent="0">
              <a:buNone/>
            </a:pPr>
            <a:r>
              <a:rPr lang="de-DE" sz="1600" dirty="0"/>
              <a:t>Dautphetal: 1</a:t>
            </a:r>
          </a:p>
          <a:p>
            <a:pPr marL="88900" indent="0">
              <a:buNone/>
            </a:pPr>
            <a:r>
              <a:rPr lang="de-DE" sz="1600" dirty="0"/>
              <a:t>Marburg Biedenkopf (restlicher Landkreis ohne Biedenkopf, Dautphetal, Gladenbach, Kirchhain, Marburg, Stadtallendorf): 1</a:t>
            </a:r>
          </a:p>
        </p:txBody>
      </p:sp>
      <p:sp>
        <p:nvSpPr>
          <p:cNvPr id="5" name="Fußzeilenplatzhalter 4">
            <a:extLst>
              <a:ext uri="{FF2B5EF4-FFF2-40B4-BE49-F238E27FC236}">
                <a16:creationId xmlns:a16="http://schemas.microsoft.com/office/drawing/2014/main" id="{3676B766-D0D1-44B8-B637-169D97D6B861}"/>
              </a:ext>
            </a:extLst>
          </p:cNvPr>
          <p:cNvSpPr>
            <a:spLocks noGrp="1"/>
          </p:cNvSpPr>
          <p:nvPr>
            <p:ph type="ftr" sz="quarter" idx="10"/>
          </p:nvPr>
        </p:nvSpPr>
        <p:spPr/>
        <p:txBody>
          <a:bodyPr/>
          <a:lstStyle/>
          <a:p>
            <a:r>
              <a:rPr lang="de-DE" altLang="de-DE"/>
              <a:t>Fachbereich Integration und Arbeit</a:t>
            </a:r>
          </a:p>
        </p:txBody>
      </p:sp>
      <p:sp>
        <p:nvSpPr>
          <p:cNvPr id="6" name="Foliennummernplatzhalter 5">
            <a:extLst>
              <a:ext uri="{FF2B5EF4-FFF2-40B4-BE49-F238E27FC236}">
                <a16:creationId xmlns:a16="http://schemas.microsoft.com/office/drawing/2014/main" id="{19541B46-1E8A-4300-A06C-D40373035EBB}"/>
              </a:ext>
            </a:extLst>
          </p:cNvPr>
          <p:cNvSpPr>
            <a:spLocks noGrp="1"/>
          </p:cNvSpPr>
          <p:nvPr>
            <p:ph type="sldNum" sz="quarter" idx="11"/>
          </p:nvPr>
        </p:nvSpPr>
        <p:spPr/>
        <p:txBody>
          <a:bodyPr/>
          <a:lstStyle/>
          <a:p>
            <a:fld id="{53E585A8-077D-465D-8671-7CE098C2905D}" type="slidenum">
              <a:rPr lang="de-DE" altLang="de-DE" smtClean="0"/>
              <a:pPr/>
              <a:t>12</a:t>
            </a:fld>
            <a:endParaRPr lang="de-DE" altLang="de-DE"/>
          </a:p>
        </p:txBody>
      </p:sp>
      <p:sp>
        <p:nvSpPr>
          <p:cNvPr id="7" name="Datumsplatzhalter 6">
            <a:extLst>
              <a:ext uri="{FF2B5EF4-FFF2-40B4-BE49-F238E27FC236}">
                <a16:creationId xmlns:a16="http://schemas.microsoft.com/office/drawing/2014/main" id="{D1A4D421-9333-4422-A23B-29D94B1A5EAA}"/>
              </a:ext>
            </a:extLst>
          </p:cNvPr>
          <p:cNvSpPr>
            <a:spLocks noGrp="1"/>
          </p:cNvSpPr>
          <p:nvPr>
            <p:ph type="dt" sz="half" idx="12"/>
          </p:nvPr>
        </p:nvSpPr>
        <p:spPr/>
        <p:txBody>
          <a:bodyPr/>
          <a:lstStyle/>
          <a:p>
            <a:fld id="{5C292CB3-288F-45B8-AE4E-1E8FF71216BF}" type="datetime4">
              <a:rPr lang="de-DE" altLang="de-DE" smtClean="0"/>
              <a:t>21. Mai 2024</a:t>
            </a:fld>
            <a:endParaRPr lang="de-DE" altLang="de-DE"/>
          </a:p>
        </p:txBody>
      </p:sp>
      <p:pic>
        <p:nvPicPr>
          <p:cNvPr id="8" name="Inhaltsplatzhalter 7">
            <a:extLst>
              <a:ext uri="{FF2B5EF4-FFF2-40B4-BE49-F238E27FC236}">
                <a16:creationId xmlns:a16="http://schemas.microsoft.com/office/drawing/2014/main" id="{F888AA51-72BC-4E68-B6D6-9C954818C0C7}"/>
              </a:ext>
            </a:extLst>
          </p:cNvPr>
          <p:cNvPicPr>
            <a:picLocks noGrp="1" noChangeAspect="1"/>
          </p:cNvPicPr>
          <p:nvPr>
            <p:ph sz="half" idx="1"/>
          </p:nvPr>
        </p:nvPicPr>
        <p:blipFill>
          <a:blip r:embed="rId2"/>
          <a:stretch>
            <a:fillRect/>
          </a:stretch>
        </p:blipFill>
        <p:spPr>
          <a:xfrm>
            <a:off x="622300" y="1907200"/>
            <a:ext cx="4038600" cy="3868040"/>
          </a:xfrm>
          <a:prstGeom prst="rect">
            <a:avLst/>
          </a:prstGeom>
        </p:spPr>
      </p:pic>
      <p:pic>
        <p:nvPicPr>
          <p:cNvPr id="11" name="Grafik 10">
            <a:extLst>
              <a:ext uri="{FF2B5EF4-FFF2-40B4-BE49-F238E27FC236}">
                <a16:creationId xmlns:a16="http://schemas.microsoft.com/office/drawing/2014/main" id="{7D4C22B1-A863-456F-AAF6-4ADEFB18EFF3}"/>
              </a:ext>
            </a:extLst>
          </p:cNvPr>
          <p:cNvPicPr>
            <a:picLocks noChangeAspect="1"/>
          </p:cNvPicPr>
          <p:nvPr/>
        </p:nvPicPr>
        <p:blipFill>
          <a:blip r:embed="rId3"/>
          <a:stretch>
            <a:fillRect/>
          </a:stretch>
        </p:blipFill>
        <p:spPr>
          <a:xfrm>
            <a:off x="622300" y="1052819"/>
            <a:ext cx="8064500" cy="717550"/>
          </a:xfrm>
          <a:prstGeom prst="rect">
            <a:avLst/>
          </a:prstGeom>
        </p:spPr>
      </p:pic>
      <p:pic>
        <p:nvPicPr>
          <p:cNvPr id="13" name="Grafik 12">
            <a:extLst>
              <a:ext uri="{FF2B5EF4-FFF2-40B4-BE49-F238E27FC236}">
                <a16:creationId xmlns:a16="http://schemas.microsoft.com/office/drawing/2014/main" id="{36D81086-2147-4FAF-8BDD-F66B389F252A}"/>
              </a:ext>
            </a:extLst>
          </p:cNvPr>
          <p:cNvPicPr>
            <a:picLocks noChangeAspect="1"/>
          </p:cNvPicPr>
          <p:nvPr/>
        </p:nvPicPr>
        <p:blipFill>
          <a:blip r:embed="rId4"/>
          <a:stretch>
            <a:fillRect/>
          </a:stretch>
        </p:blipFill>
        <p:spPr>
          <a:xfrm>
            <a:off x="3211479" y="5865200"/>
            <a:ext cx="1257300" cy="333375"/>
          </a:xfrm>
          <a:prstGeom prst="rect">
            <a:avLst/>
          </a:prstGeom>
        </p:spPr>
      </p:pic>
    </p:spTree>
    <p:extLst>
      <p:ext uri="{BB962C8B-B14F-4D97-AF65-F5344CB8AC3E}">
        <p14:creationId xmlns:p14="http://schemas.microsoft.com/office/powerpoint/2010/main" val="482499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F126B3-F23E-48CB-96AC-450D9A591CB3}"/>
              </a:ext>
            </a:extLst>
          </p:cNvPr>
          <p:cNvSpPr>
            <a:spLocks noGrp="1"/>
          </p:cNvSpPr>
          <p:nvPr>
            <p:ph type="title"/>
          </p:nvPr>
        </p:nvSpPr>
        <p:spPr/>
        <p:txBody>
          <a:bodyPr/>
          <a:lstStyle/>
          <a:p>
            <a:r>
              <a:rPr lang="de-DE" u="sng" dirty="0"/>
              <a:t>Kontaktdaten Beantragung Wohngeld</a:t>
            </a:r>
          </a:p>
        </p:txBody>
      </p:sp>
      <p:sp>
        <p:nvSpPr>
          <p:cNvPr id="3" name="Inhaltsplatzhalter 2">
            <a:extLst>
              <a:ext uri="{FF2B5EF4-FFF2-40B4-BE49-F238E27FC236}">
                <a16:creationId xmlns:a16="http://schemas.microsoft.com/office/drawing/2014/main" id="{E2901DC9-5DF4-4CCC-BF53-FB178CDA49F9}"/>
              </a:ext>
            </a:extLst>
          </p:cNvPr>
          <p:cNvSpPr>
            <a:spLocks noGrp="1"/>
          </p:cNvSpPr>
          <p:nvPr>
            <p:ph idx="1"/>
          </p:nvPr>
        </p:nvSpPr>
        <p:spPr>
          <a:xfrm>
            <a:off x="622300" y="1268413"/>
            <a:ext cx="8229600" cy="4525962"/>
          </a:xfrm>
        </p:spPr>
        <p:txBody>
          <a:bodyPr/>
          <a:lstStyle/>
          <a:p>
            <a:pPr marL="88900" indent="0">
              <a:buNone/>
            </a:pPr>
            <a:r>
              <a:rPr lang="de-DE" sz="1600" u="sng" dirty="0"/>
              <a:t>Für Bewohner*innen der Stadt Marburg:</a:t>
            </a:r>
          </a:p>
          <a:p>
            <a:pPr marL="88900" indent="0">
              <a:buNone/>
            </a:pPr>
            <a:r>
              <a:rPr lang="de-DE" sz="1600" dirty="0"/>
              <a:t>Stadtverwaltung</a:t>
            </a:r>
            <a:br>
              <a:rPr lang="de-DE" sz="1600" dirty="0"/>
            </a:br>
            <a:r>
              <a:rPr lang="de-DE" sz="1600" dirty="0"/>
              <a:t>Friedrichstraße 36</a:t>
            </a:r>
            <a:br>
              <a:rPr lang="de-DE" sz="1600" dirty="0"/>
            </a:br>
            <a:r>
              <a:rPr lang="de-DE" sz="1600" dirty="0"/>
              <a:t>35037 Marburg</a:t>
            </a:r>
            <a:br>
              <a:rPr lang="de-DE" sz="1600" dirty="0"/>
            </a:br>
            <a:r>
              <a:rPr lang="de-DE" sz="1600" dirty="0"/>
              <a:t>Telefon: 06421 201-1263</a:t>
            </a:r>
            <a:br>
              <a:rPr lang="de-DE" sz="1600" dirty="0"/>
            </a:br>
            <a:r>
              <a:rPr lang="de-DE" sz="1600" dirty="0"/>
              <a:t>Telefax: 06421 201-1595</a:t>
            </a:r>
            <a:br>
              <a:rPr lang="de-DE" sz="1600" dirty="0"/>
            </a:br>
            <a:r>
              <a:rPr lang="de-DE" sz="1600" dirty="0"/>
              <a:t>E-Mail: </a:t>
            </a:r>
            <a:r>
              <a:rPr lang="de-DE" sz="1600" u="sng" dirty="0">
                <a:solidFill>
                  <a:schemeClr val="tx1">
                    <a:lumMod val="60000"/>
                    <a:lumOff val="40000"/>
                  </a:schemeClr>
                </a:solidFill>
                <a:hlinkClick r:id="rId2" tooltip="zentrale-jugendhilfedienste@marburg-stadt.de">
                  <a:extLst>
                    <a:ext uri="{A12FA001-AC4F-418D-AE19-62706E023703}">
                      <ahyp:hlinkClr xmlns:ahyp="http://schemas.microsoft.com/office/drawing/2018/hyperlinkcolor" val="tx"/>
                    </a:ext>
                  </a:extLst>
                </a:hlinkClick>
              </a:rPr>
              <a:t>zentrale-jugendhilfedienste@m</a:t>
            </a:r>
            <a:r>
              <a:rPr lang="de-DE" sz="1600" u="sng" dirty="0">
                <a:solidFill>
                  <a:schemeClr val="tx1">
                    <a:lumMod val="60000"/>
                    <a:lumOff val="40000"/>
                  </a:schemeClr>
                </a:solidFill>
              </a:rPr>
              <a:t>arburg-stadt.de</a:t>
            </a:r>
          </a:p>
          <a:p>
            <a:pPr marL="88900" indent="0">
              <a:buNone/>
            </a:pPr>
            <a:endParaRPr lang="de-DE" sz="1600" u="sng" dirty="0"/>
          </a:p>
          <a:p>
            <a:pPr marL="88900" indent="0">
              <a:buNone/>
            </a:pPr>
            <a:r>
              <a:rPr lang="de-DE" sz="1600" u="sng" dirty="0"/>
              <a:t>Für Bewohner*innen des Landkreises Marburg-Biedenkopf:</a:t>
            </a:r>
          </a:p>
          <a:p>
            <a:pPr marL="88900" indent="0">
              <a:buNone/>
            </a:pPr>
            <a:r>
              <a:rPr lang="de-DE" sz="1600" dirty="0"/>
              <a:t>Landkreis Marburg-Biedenkopf</a:t>
            </a:r>
            <a:endParaRPr lang="de-DE" sz="1600" u="sng" dirty="0"/>
          </a:p>
          <a:p>
            <a:pPr marL="88900" indent="0">
              <a:buNone/>
            </a:pPr>
            <a:r>
              <a:rPr lang="de-DE" sz="1600" dirty="0"/>
              <a:t>Fachbereich Familie, Jugend und Soziales</a:t>
            </a:r>
          </a:p>
          <a:p>
            <a:pPr marL="88900" indent="0">
              <a:buNone/>
            </a:pPr>
            <a:r>
              <a:rPr lang="de-DE" sz="1600" dirty="0"/>
              <a:t>Fachdienst Unterhaltsvorschuss, Wohngeld, BAföG</a:t>
            </a:r>
          </a:p>
          <a:p>
            <a:pPr marL="88900" indent="0">
              <a:buNone/>
            </a:pPr>
            <a:r>
              <a:rPr lang="de-DE" sz="1600" dirty="0"/>
              <a:t>Im </a:t>
            </a:r>
            <a:r>
              <a:rPr lang="de-DE" sz="1600" dirty="0" err="1"/>
              <a:t>Lichtenholz</a:t>
            </a:r>
            <a:r>
              <a:rPr lang="de-DE" sz="1600" dirty="0"/>
              <a:t> 60</a:t>
            </a:r>
            <a:br>
              <a:rPr lang="de-DE" sz="1600" dirty="0"/>
            </a:br>
            <a:r>
              <a:rPr lang="de-DE" sz="1600" dirty="0"/>
              <a:t>35043 Marburg</a:t>
            </a:r>
          </a:p>
          <a:p>
            <a:pPr marL="88900" indent="0">
              <a:buNone/>
            </a:pPr>
            <a:r>
              <a:rPr lang="nb-NO" sz="1600" dirty="0"/>
              <a:t>Telefon: 06421 405-0</a:t>
            </a:r>
            <a:br>
              <a:rPr lang="nb-NO" sz="1600" dirty="0"/>
            </a:br>
            <a:r>
              <a:rPr lang="nb-NO" sz="1600" dirty="0"/>
              <a:t>Telefax: 06421 405-1500</a:t>
            </a:r>
            <a:endParaRPr lang="de-DE" sz="1600" dirty="0"/>
          </a:p>
          <a:p>
            <a:pPr marL="88900" indent="0">
              <a:buNone/>
            </a:pPr>
            <a:r>
              <a:rPr lang="de-DE" sz="1600" dirty="0"/>
              <a:t>E-Mail: </a:t>
            </a:r>
            <a:r>
              <a:rPr lang="de-DE" sz="1600" dirty="0">
                <a:solidFill>
                  <a:schemeClr val="tx1">
                    <a:lumMod val="60000"/>
                    <a:lumOff val="40000"/>
                  </a:schemeClr>
                </a:solidFill>
                <a:hlinkClick r:id="rId3">
                  <a:extLst>
                    <a:ext uri="{A12FA001-AC4F-418D-AE19-62706E023703}">
                      <ahyp:hlinkClr xmlns:ahyp="http://schemas.microsoft.com/office/drawing/2018/hyperlinkcolor" val="tx"/>
                    </a:ext>
                  </a:extLst>
                </a:hlinkClick>
              </a:rPr>
              <a:t>FBFJS@marburg-biedenkopf.de</a:t>
            </a:r>
            <a:endParaRPr lang="de-DE" sz="1600" dirty="0">
              <a:solidFill>
                <a:schemeClr val="tx1">
                  <a:lumMod val="60000"/>
                  <a:lumOff val="40000"/>
                </a:schemeClr>
              </a:solidFill>
            </a:endParaRPr>
          </a:p>
          <a:p>
            <a:endParaRPr lang="de-DE" u="sng" dirty="0">
              <a:solidFill>
                <a:schemeClr val="tx1">
                  <a:lumMod val="60000"/>
                  <a:lumOff val="40000"/>
                </a:schemeClr>
              </a:solidFill>
            </a:endParaRPr>
          </a:p>
        </p:txBody>
      </p:sp>
      <p:sp>
        <p:nvSpPr>
          <p:cNvPr id="4" name="Fußzeilenplatzhalter 3">
            <a:extLst>
              <a:ext uri="{FF2B5EF4-FFF2-40B4-BE49-F238E27FC236}">
                <a16:creationId xmlns:a16="http://schemas.microsoft.com/office/drawing/2014/main" id="{81AD416E-2FFE-44E3-AFD4-09CEC7931301}"/>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713D972-33B9-40C3-965F-E2B341A74E4C}"/>
              </a:ext>
            </a:extLst>
          </p:cNvPr>
          <p:cNvSpPr>
            <a:spLocks noGrp="1"/>
          </p:cNvSpPr>
          <p:nvPr>
            <p:ph type="sldNum" sz="quarter" idx="11"/>
          </p:nvPr>
        </p:nvSpPr>
        <p:spPr/>
        <p:txBody>
          <a:bodyPr/>
          <a:lstStyle/>
          <a:p>
            <a:fld id="{DC8927E2-E660-4982-9BE3-86DA6CF8CDF7}" type="slidenum">
              <a:rPr lang="de-DE" altLang="de-DE" smtClean="0"/>
              <a:pPr/>
              <a:t>13</a:t>
            </a:fld>
            <a:endParaRPr lang="de-DE" altLang="de-DE"/>
          </a:p>
        </p:txBody>
      </p:sp>
      <p:sp>
        <p:nvSpPr>
          <p:cNvPr id="6" name="Datumsplatzhalter 5">
            <a:extLst>
              <a:ext uri="{FF2B5EF4-FFF2-40B4-BE49-F238E27FC236}">
                <a16:creationId xmlns:a16="http://schemas.microsoft.com/office/drawing/2014/main" id="{E0CF2AAB-BD73-40B1-A41A-16D0CCC0B682}"/>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3009643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9A6B10-D6B6-4B8C-B99A-44E85C6F2B92}"/>
              </a:ext>
            </a:extLst>
          </p:cNvPr>
          <p:cNvSpPr>
            <a:spLocks noGrp="1"/>
          </p:cNvSpPr>
          <p:nvPr>
            <p:ph type="title"/>
          </p:nvPr>
        </p:nvSpPr>
        <p:spPr/>
        <p:txBody>
          <a:bodyPr/>
          <a:lstStyle/>
          <a:p>
            <a:r>
              <a:rPr lang="de-DE" u="sng" dirty="0"/>
              <a:t>Vorrangige Leistungen: Kinderzuschlag (KIZ)</a:t>
            </a:r>
            <a:endParaRPr lang="de-DE" dirty="0"/>
          </a:p>
        </p:txBody>
      </p:sp>
      <p:sp>
        <p:nvSpPr>
          <p:cNvPr id="3" name="Inhaltsplatzhalter 2">
            <a:extLst>
              <a:ext uri="{FF2B5EF4-FFF2-40B4-BE49-F238E27FC236}">
                <a16:creationId xmlns:a16="http://schemas.microsoft.com/office/drawing/2014/main" id="{F2990761-5938-4631-AA87-54E18F7F0EAD}"/>
              </a:ext>
            </a:extLst>
          </p:cNvPr>
          <p:cNvSpPr>
            <a:spLocks noGrp="1"/>
          </p:cNvSpPr>
          <p:nvPr>
            <p:ph idx="1"/>
          </p:nvPr>
        </p:nvSpPr>
        <p:spPr/>
        <p:txBody>
          <a:bodyPr/>
          <a:lstStyle/>
          <a:p>
            <a:pPr marL="88900" indent="0">
              <a:buNone/>
            </a:pPr>
            <a:r>
              <a:rPr lang="de-DE" sz="1400" dirty="0"/>
              <a:t>Bei Arbeitsaufnahme, die zu einem Wegfall des Bürgergeldanspruchs für die Eltern führt, können Leistungen in Höhe von bis zu 542,-€ pro Kind in der Bedarfsgemeinschaft bezogen werden (250,-€ Kindergeld + 292,-€ Kinderzuschlag).   </a:t>
            </a:r>
          </a:p>
          <a:p>
            <a:pPr marL="88900" indent="0">
              <a:buNone/>
            </a:pPr>
            <a:r>
              <a:rPr lang="de-DE" sz="1400" dirty="0"/>
              <a:t> </a:t>
            </a:r>
          </a:p>
        </p:txBody>
      </p:sp>
      <p:sp>
        <p:nvSpPr>
          <p:cNvPr id="4" name="Fußzeilenplatzhalter 3">
            <a:extLst>
              <a:ext uri="{FF2B5EF4-FFF2-40B4-BE49-F238E27FC236}">
                <a16:creationId xmlns:a16="http://schemas.microsoft.com/office/drawing/2014/main" id="{FDD2019D-D653-42B5-BDF0-4976DC8FEF70}"/>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EAD4AC9A-3B91-463E-851D-2D88354C937A}"/>
              </a:ext>
            </a:extLst>
          </p:cNvPr>
          <p:cNvSpPr>
            <a:spLocks noGrp="1"/>
          </p:cNvSpPr>
          <p:nvPr>
            <p:ph type="sldNum" sz="quarter" idx="11"/>
          </p:nvPr>
        </p:nvSpPr>
        <p:spPr/>
        <p:txBody>
          <a:bodyPr/>
          <a:lstStyle/>
          <a:p>
            <a:fld id="{DC8927E2-E660-4982-9BE3-86DA6CF8CDF7}" type="slidenum">
              <a:rPr lang="de-DE" altLang="de-DE" smtClean="0"/>
              <a:pPr/>
              <a:t>14</a:t>
            </a:fld>
            <a:endParaRPr lang="de-DE" altLang="de-DE"/>
          </a:p>
        </p:txBody>
      </p:sp>
      <p:sp>
        <p:nvSpPr>
          <p:cNvPr id="6" name="Datumsplatzhalter 5">
            <a:extLst>
              <a:ext uri="{FF2B5EF4-FFF2-40B4-BE49-F238E27FC236}">
                <a16:creationId xmlns:a16="http://schemas.microsoft.com/office/drawing/2014/main" id="{A3EE40CA-EDCB-49E9-B3F6-B86922CE700C}"/>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pic>
        <p:nvPicPr>
          <p:cNvPr id="9" name="Grafik 8">
            <a:extLst>
              <a:ext uri="{FF2B5EF4-FFF2-40B4-BE49-F238E27FC236}">
                <a16:creationId xmlns:a16="http://schemas.microsoft.com/office/drawing/2014/main" id="{C6859FA9-6B3F-48F0-99F5-1151064C3ABE}"/>
              </a:ext>
            </a:extLst>
          </p:cNvPr>
          <p:cNvPicPr>
            <a:picLocks noChangeAspect="1"/>
          </p:cNvPicPr>
          <p:nvPr/>
        </p:nvPicPr>
        <p:blipFill>
          <a:blip r:embed="rId2"/>
          <a:stretch>
            <a:fillRect/>
          </a:stretch>
        </p:blipFill>
        <p:spPr>
          <a:xfrm>
            <a:off x="900113" y="2069432"/>
            <a:ext cx="6540216" cy="3745580"/>
          </a:xfrm>
          <a:prstGeom prst="rect">
            <a:avLst/>
          </a:prstGeom>
        </p:spPr>
      </p:pic>
    </p:spTree>
    <p:extLst>
      <p:ext uri="{BB962C8B-B14F-4D97-AF65-F5344CB8AC3E}">
        <p14:creationId xmlns:p14="http://schemas.microsoft.com/office/powerpoint/2010/main" val="4249304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3FAEC-0205-4448-9DAB-C8DD792E25F4}"/>
              </a:ext>
            </a:extLst>
          </p:cNvPr>
          <p:cNvSpPr>
            <a:spLocks noGrp="1"/>
          </p:cNvSpPr>
          <p:nvPr>
            <p:ph type="title"/>
          </p:nvPr>
        </p:nvSpPr>
        <p:spPr/>
        <p:txBody>
          <a:bodyPr/>
          <a:lstStyle/>
          <a:p>
            <a:r>
              <a:rPr lang="de-DE" u="sng" dirty="0"/>
              <a:t>Vorrangige Leistungen: Kinderzuschlag (KIZ)</a:t>
            </a:r>
          </a:p>
        </p:txBody>
      </p:sp>
      <p:sp>
        <p:nvSpPr>
          <p:cNvPr id="3" name="Inhaltsplatzhalter 2">
            <a:extLst>
              <a:ext uri="{FF2B5EF4-FFF2-40B4-BE49-F238E27FC236}">
                <a16:creationId xmlns:a16="http://schemas.microsoft.com/office/drawing/2014/main" id="{1DE08248-FAFC-4A7C-B291-EE497F3748B1}"/>
              </a:ext>
            </a:extLst>
          </p:cNvPr>
          <p:cNvSpPr>
            <a:spLocks noGrp="1"/>
          </p:cNvSpPr>
          <p:nvPr>
            <p:ph idx="1"/>
          </p:nvPr>
        </p:nvSpPr>
        <p:spPr>
          <a:xfrm>
            <a:off x="622300" y="1021404"/>
            <a:ext cx="8229600" cy="4772971"/>
          </a:xfrm>
        </p:spPr>
        <p:txBody>
          <a:bodyPr/>
          <a:lstStyle/>
          <a:p>
            <a:pPr marL="88900" indent="0">
              <a:buNone/>
            </a:pPr>
            <a:r>
              <a:rPr lang="de-DE" sz="1100" u="sng" dirty="0"/>
              <a:t>Was ist der Kinderzuschlag?</a:t>
            </a:r>
          </a:p>
          <a:p>
            <a:r>
              <a:rPr lang="de-DE" sz="1100" b="0" dirty="0"/>
              <a:t>KIZ wird gewährt, wenn die Eltern zwar genug für sich selbst verdienen, das Einkommen aber zur Lebensunterhaltssicherung der Kinder nicht ausreicht. KIZ muss gesondert bei der Familienkasse beantragt werden. KIZ wird i.d.R. für 6 Monate gewährt und muss dann jeweils neu beantragt werden. Wenn sich während der 6 Monate des Bewilligungszeitraums das Einkommen erhöht oder die Miete verändert, bleibt der KIZ trotzdem gleich.</a:t>
            </a:r>
          </a:p>
          <a:p>
            <a:endParaRPr lang="de-DE" sz="1100" b="0" dirty="0"/>
          </a:p>
          <a:p>
            <a:pPr marL="88900" indent="0">
              <a:buNone/>
            </a:pPr>
            <a:r>
              <a:rPr lang="de-DE" sz="1100" u="sng" dirty="0"/>
              <a:t>Höhe und Auszahlung des Kinderzuschlags</a:t>
            </a:r>
          </a:p>
          <a:p>
            <a:r>
              <a:rPr lang="de-DE" sz="1100" b="0" dirty="0"/>
              <a:t>Er beträgt monatlich höchstens 292 Euro pro Kind (incl. Sofortzuschlag </a:t>
            </a:r>
            <a:r>
              <a:rPr lang="de-DE" sz="1100" b="0" dirty="0" err="1"/>
              <a:t>i.H.v</a:t>
            </a:r>
            <a:r>
              <a:rPr lang="de-DE" sz="1100" b="0" dirty="0"/>
              <a:t>. 20 €), erst ab Antragstellung. </a:t>
            </a:r>
          </a:p>
          <a:p>
            <a:endParaRPr lang="de-DE" sz="1100" b="0" dirty="0"/>
          </a:p>
          <a:p>
            <a:pPr marL="88900" indent="0">
              <a:buNone/>
            </a:pPr>
            <a:r>
              <a:rPr lang="de-DE" sz="1100" u="sng" dirty="0"/>
              <a:t>Grundvoraussetzungen für den Erhalt von Kinderzuschlag</a:t>
            </a:r>
          </a:p>
          <a:p>
            <a:r>
              <a:rPr lang="de-DE" sz="1100" b="0" dirty="0"/>
              <a:t>Kind im elterlichen Haushalt, unter 25 Jahre alt, nicht verheiratet bzw. nicht in einer </a:t>
            </a:r>
            <a:r>
              <a:rPr lang="de-DE" sz="1100" b="0" dirty="0" err="1"/>
              <a:t>eingetr</a:t>
            </a:r>
            <a:r>
              <a:rPr lang="de-DE" sz="1100" b="0" dirty="0"/>
              <a:t>. Lebenspartnerschaft.</a:t>
            </a:r>
          </a:p>
          <a:p>
            <a:r>
              <a:rPr lang="de-DE" sz="1100" b="0" dirty="0"/>
              <a:t>Es wird Kindergeld für das Kind gezahlt.</a:t>
            </a:r>
          </a:p>
          <a:p>
            <a:r>
              <a:rPr lang="de-DE" sz="1100" b="0" dirty="0"/>
              <a:t>Das </a:t>
            </a:r>
            <a:r>
              <a:rPr lang="de-DE" sz="1100" dirty="0"/>
              <a:t>Bruttoeinkommen von Paaren beträgt mind. 900 Euro bzw. 600 Euro bei Alleinerziehenden. Die Einkommensgrenze berechnet sich aufgrund des Durchschnitts der letzten sechs Monate vor Antragstellung</a:t>
            </a:r>
            <a:r>
              <a:rPr lang="de-DE" sz="1100" b="0" dirty="0"/>
              <a:t>. Zum Einkommen zählt jedes Einkommen außer Kindergeld, Wohngeld und der Kinderzuschlag selbst (also auch z.B. Arbeitslosengeld, Elterngeld, Krankengeld und BAföG).</a:t>
            </a:r>
          </a:p>
          <a:p>
            <a:r>
              <a:rPr lang="de-DE" sz="1100" b="0" dirty="0"/>
              <a:t>Anspruch auf SGB II-Leistungen für mind. 1 Person der Bedarfsgemeinschaft dem Grunde nach.</a:t>
            </a:r>
          </a:p>
          <a:p>
            <a:r>
              <a:rPr lang="de-DE" sz="1100" b="0" dirty="0"/>
              <a:t>Das anrechenbare Einkommen muss hoch genug sein, damit zusammen mit dem errechneten KIZ, dem Kindergeld und </a:t>
            </a:r>
            <a:r>
              <a:rPr lang="de-DE" sz="1100" b="0" dirty="0" err="1"/>
              <a:t>evt.</a:t>
            </a:r>
            <a:r>
              <a:rPr lang="de-DE" sz="1100" b="0" dirty="0"/>
              <a:t> Wohngeld keine Hilfebedürftigkeit nach dem SGB II besteht.</a:t>
            </a:r>
          </a:p>
          <a:p>
            <a:r>
              <a:rPr lang="de-DE" sz="1100" b="0" dirty="0"/>
              <a:t>Vermögen liegt unter den Grenzen des SGB II-Schonvermögens </a:t>
            </a:r>
          </a:p>
          <a:p>
            <a:endParaRPr lang="de-DE" sz="1100" b="0" dirty="0"/>
          </a:p>
          <a:p>
            <a:pPr marL="88900" indent="0">
              <a:buNone/>
            </a:pPr>
            <a:r>
              <a:rPr lang="de-DE" sz="1100" u="sng" dirty="0"/>
              <a:t>Wie wird Einkommen von Kindern und Eltern auf den KIZ angerechnet? </a:t>
            </a:r>
          </a:p>
          <a:p>
            <a:r>
              <a:rPr lang="de-DE" sz="1100" b="0" dirty="0"/>
              <a:t>Eigenes bereinigtes Einkommen des Kindes wird nur zu 45% auf den KIZ angerechnet. Bereinigtes Einkommen der Eltern, dass diese für den eigenen Bedarf nicht benötigen, mindert den KIZ. Bei Einkommen aus einer selbständigen oder unselbständigen Erwerbstätigkeit werden nur 45% auf den Gesamtkinderzuschlag angerechnet. Die Bereinigung des Einkommens erfolgt jeweils nach SGB II-Grundsätzen.</a:t>
            </a:r>
          </a:p>
          <a:p>
            <a:endParaRPr lang="de-DE" sz="1200" b="0" dirty="0"/>
          </a:p>
          <a:p>
            <a:pPr marL="88900" indent="0">
              <a:buNone/>
            </a:pPr>
            <a:endParaRPr lang="de-DE" u="sng" dirty="0"/>
          </a:p>
        </p:txBody>
      </p:sp>
      <p:sp>
        <p:nvSpPr>
          <p:cNvPr id="4" name="Fußzeilenplatzhalter 3">
            <a:extLst>
              <a:ext uri="{FF2B5EF4-FFF2-40B4-BE49-F238E27FC236}">
                <a16:creationId xmlns:a16="http://schemas.microsoft.com/office/drawing/2014/main" id="{790FA883-6514-4663-AE86-EB9277EA56E9}"/>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BF61B235-E651-455F-B7D5-EFFCD3ADE8F9}"/>
              </a:ext>
            </a:extLst>
          </p:cNvPr>
          <p:cNvSpPr>
            <a:spLocks noGrp="1"/>
          </p:cNvSpPr>
          <p:nvPr>
            <p:ph type="sldNum" sz="quarter" idx="11"/>
          </p:nvPr>
        </p:nvSpPr>
        <p:spPr/>
        <p:txBody>
          <a:bodyPr/>
          <a:lstStyle/>
          <a:p>
            <a:fld id="{DC8927E2-E660-4982-9BE3-86DA6CF8CDF7}" type="slidenum">
              <a:rPr lang="de-DE" altLang="de-DE" smtClean="0"/>
              <a:pPr/>
              <a:t>15</a:t>
            </a:fld>
            <a:endParaRPr lang="de-DE" altLang="de-DE"/>
          </a:p>
        </p:txBody>
      </p:sp>
      <p:sp>
        <p:nvSpPr>
          <p:cNvPr id="6" name="Datumsplatzhalter 5">
            <a:extLst>
              <a:ext uri="{FF2B5EF4-FFF2-40B4-BE49-F238E27FC236}">
                <a16:creationId xmlns:a16="http://schemas.microsoft.com/office/drawing/2014/main" id="{E33E12F7-590E-40DC-960F-4AE31BAD8B6D}"/>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3172938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D31BF2-D8ED-46FD-99FF-1DE5E2EA93DE}"/>
              </a:ext>
            </a:extLst>
          </p:cNvPr>
          <p:cNvSpPr>
            <a:spLocks noGrp="1"/>
          </p:cNvSpPr>
          <p:nvPr>
            <p:ph type="title"/>
          </p:nvPr>
        </p:nvSpPr>
        <p:spPr/>
        <p:txBody>
          <a:bodyPr/>
          <a:lstStyle/>
          <a:p>
            <a:r>
              <a:rPr lang="de-DE" u="sng" dirty="0"/>
              <a:t>Vorrangige Leistungen: Kinderzuschlag (KIZ)</a:t>
            </a:r>
            <a:endParaRPr lang="de-DE" dirty="0"/>
          </a:p>
        </p:txBody>
      </p:sp>
      <p:pic>
        <p:nvPicPr>
          <p:cNvPr id="7" name="Inhaltsplatzhalter 6">
            <a:extLst>
              <a:ext uri="{FF2B5EF4-FFF2-40B4-BE49-F238E27FC236}">
                <a16:creationId xmlns:a16="http://schemas.microsoft.com/office/drawing/2014/main" id="{D93063E3-8AAF-4192-B462-722F4921CA85}"/>
              </a:ext>
            </a:extLst>
          </p:cNvPr>
          <p:cNvPicPr>
            <a:picLocks noGrp="1" noChangeAspect="1"/>
          </p:cNvPicPr>
          <p:nvPr>
            <p:ph idx="1"/>
          </p:nvPr>
        </p:nvPicPr>
        <p:blipFill>
          <a:blip r:embed="rId2"/>
          <a:stretch>
            <a:fillRect/>
          </a:stretch>
        </p:blipFill>
        <p:spPr>
          <a:xfrm>
            <a:off x="622300" y="1741885"/>
            <a:ext cx="8229600" cy="3579018"/>
          </a:xfrm>
          <a:prstGeom prst="rect">
            <a:avLst/>
          </a:prstGeom>
        </p:spPr>
      </p:pic>
      <p:sp>
        <p:nvSpPr>
          <p:cNvPr id="4" name="Fußzeilenplatzhalter 3">
            <a:extLst>
              <a:ext uri="{FF2B5EF4-FFF2-40B4-BE49-F238E27FC236}">
                <a16:creationId xmlns:a16="http://schemas.microsoft.com/office/drawing/2014/main" id="{E769202A-8CDA-4966-9584-CB97B266459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FAB7468B-5DFD-41D9-90C5-6B458A13F053}"/>
              </a:ext>
            </a:extLst>
          </p:cNvPr>
          <p:cNvSpPr>
            <a:spLocks noGrp="1"/>
          </p:cNvSpPr>
          <p:nvPr>
            <p:ph type="sldNum" sz="quarter" idx="11"/>
          </p:nvPr>
        </p:nvSpPr>
        <p:spPr/>
        <p:txBody>
          <a:bodyPr/>
          <a:lstStyle/>
          <a:p>
            <a:fld id="{DC8927E2-E660-4982-9BE3-86DA6CF8CDF7}" type="slidenum">
              <a:rPr lang="de-DE" altLang="de-DE" smtClean="0"/>
              <a:pPr/>
              <a:t>16</a:t>
            </a:fld>
            <a:endParaRPr lang="de-DE" altLang="de-DE"/>
          </a:p>
        </p:txBody>
      </p:sp>
      <p:sp>
        <p:nvSpPr>
          <p:cNvPr id="6" name="Datumsplatzhalter 5">
            <a:extLst>
              <a:ext uri="{FF2B5EF4-FFF2-40B4-BE49-F238E27FC236}">
                <a16:creationId xmlns:a16="http://schemas.microsoft.com/office/drawing/2014/main" id="{0C5A0693-0353-47EC-B719-0E3CE86790D0}"/>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1020413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301337-60CA-4E1F-8186-C840DF213522}"/>
              </a:ext>
            </a:extLst>
          </p:cNvPr>
          <p:cNvSpPr>
            <a:spLocks noGrp="1"/>
          </p:cNvSpPr>
          <p:nvPr>
            <p:ph type="title"/>
          </p:nvPr>
        </p:nvSpPr>
        <p:spPr/>
        <p:txBody>
          <a:bodyPr/>
          <a:lstStyle/>
          <a:p>
            <a:r>
              <a:rPr lang="de-DE" u="sng" dirty="0"/>
              <a:t>Vorrangige Leistungen: Kinderzuschlag (KIZ)</a:t>
            </a:r>
            <a:endParaRPr lang="de-DE" dirty="0"/>
          </a:p>
        </p:txBody>
      </p:sp>
      <p:sp>
        <p:nvSpPr>
          <p:cNvPr id="3" name="Inhaltsplatzhalter 2">
            <a:extLst>
              <a:ext uri="{FF2B5EF4-FFF2-40B4-BE49-F238E27FC236}">
                <a16:creationId xmlns:a16="http://schemas.microsoft.com/office/drawing/2014/main" id="{2E9BEA3A-D0FD-44B4-997B-AA0B963509EA}"/>
              </a:ext>
            </a:extLst>
          </p:cNvPr>
          <p:cNvSpPr>
            <a:spLocks noGrp="1"/>
          </p:cNvSpPr>
          <p:nvPr>
            <p:ph idx="1"/>
          </p:nvPr>
        </p:nvSpPr>
        <p:spPr/>
        <p:txBody>
          <a:bodyPr/>
          <a:lstStyle/>
          <a:p>
            <a:pPr marL="88900" indent="0">
              <a:buNone/>
            </a:pPr>
            <a:r>
              <a:rPr lang="de-DE" u="sng" dirty="0"/>
              <a:t>Tabellen zur Ermittlung des Bedarfs der Eltern im Rahmen der Berechnung des Kinderzuschlags </a:t>
            </a:r>
          </a:p>
          <a:p>
            <a:pPr marL="88900" indent="0">
              <a:buNone/>
            </a:pPr>
            <a:endParaRPr lang="de-DE" sz="1200" u="sng" dirty="0"/>
          </a:p>
          <a:p>
            <a:pPr marL="88900" indent="0">
              <a:buNone/>
            </a:pPr>
            <a:r>
              <a:rPr lang="de-DE" sz="1200" u="sng" dirty="0"/>
              <a:t>Regelbedarfe nach dem SGB II in 2024:</a:t>
            </a:r>
          </a:p>
          <a:p>
            <a:pPr marL="88900" indent="0">
              <a:buNone/>
            </a:pPr>
            <a:endParaRPr lang="de-DE" u="sng" dirty="0"/>
          </a:p>
          <a:p>
            <a:pPr marL="88900" indent="0">
              <a:buNone/>
            </a:pPr>
            <a:endParaRPr lang="de-DE" u="sng" dirty="0"/>
          </a:p>
          <a:p>
            <a:pPr marL="88900" indent="0">
              <a:buNone/>
            </a:pPr>
            <a:endParaRPr lang="de-DE" u="sng" dirty="0"/>
          </a:p>
          <a:p>
            <a:pPr marL="88900" indent="0">
              <a:buNone/>
            </a:pPr>
            <a:endParaRPr lang="de-DE" u="sng" dirty="0"/>
          </a:p>
          <a:p>
            <a:pPr marL="88900" indent="0">
              <a:buNone/>
            </a:pPr>
            <a:endParaRPr lang="de-DE" sz="1200" u="sng" dirty="0"/>
          </a:p>
          <a:p>
            <a:pPr marL="88900" indent="0">
              <a:buNone/>
            </a:pPr>
            <a:r>
              <a:rPr lang="de-DE" sz="1200" u="sng" dirty="0"/>
              <a:t>Anteile der Unterkunftskosten der Eltern bei der Berechnung des übersteigenden Einkommens: </a:t>
            </a:r>
          </a:p>
          <a:p>
            <a:pPr marL="88900" indent="0">
              <a:buNone/>
            </a:pPr>
            <a:endParaRPr lang="de-DE" u="sng" dirty="0"/>
          </a:p>
        </p:txBody>
      </p:sp>
      <p:sp>
        <p:nvSpPr>
          <p:cNvPr id="4" name="Fußzeilenplatzhalter 3">
            <a:extLst>
              <a:ext uri="{FF2B5EF4-FFF2-40B4-BE49-F238E27FC236}">
                <a16:creationId xmlns:a16="http://schemas.microsoft.com/office/drawing/2014/main" id="{5D9257E0-FC4A-4DE9-B3EF-989192F5D261}"/>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381908C8-D4FC-4446-AFBD-06E77A92419F}"/>
              </a:ext>
            </a:extLst>
          </p:cNvPr>
          <p:cNvSpPr>
            <a:spLocks noGrp="1"/>
          </p:cNvSpPr>
          <p:nvPr>
            <p:ph type="sldNum" sz="quarter" idx="11"/>
          </p:nvPr>
        </p:nvSpPr>
        <p:spPr/>
        <p:txBody>
          <a:bodyPr/>
          <a:lstStyle/>
          <a:p>
            <a:fld id="{DC8927E2-E660-4982-9BE3-86DA6CF8CDF7}" type="slidenum">
              <a:rPr lang="de-DE" altLang="de-DE" smtClean="0"/>
              <a:pPr/>
              <a:t>17</a:t>
            </a:fld>
            <a:endParaRPr lang="de-DE" altLang="de-DE"/>
          </a:p>
        </p:txBody>
      </p:sp>
      <p:sp>
        <p:nvSpPr>
          <p:cNvPr id="6" name="Datumsplatzhalter 5">
            <a:extLst>
              <a:ext uri="{FF2B5EF4-FFF2-40B4-BE49-F238E27FC236}">
                <a16:creationId xmlns:a16="http://schemas.microsoft.com/office/drawing/2014/main" id="{AAB6C2CA-48D3-4327-B6A1-197AC11853FC}"/>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pic>
        <p:nvPicPr>
          <p:cNvPr id="7" name="Grafik 6">
            <a:extLst>
              <a:ext uri="{FF2B5EF4-FFF2-40B4-BE49-F238E27FC236}">
                <a16:creationId xmlns:a16="http://schemas.microsoft.com/office/drawing/2014/main" id="{E2E3D41A-BF49-4143-83EE-FA77C0ED5A1A}"/>
              </a:ext>
            </a:extLst>
          </p:cNvPr>
          <p:cNvPicPr>
            <a:picLocks noChangeAspect="1"/>
          </p:cNvPicPr>
          <p:nvPr/>
        </p:nvPicPr>
        <p:blipFill>
          <a:blip r:embed="rId2"/>
          <a:stretch>
            <a:fillRect/>
          </a:stretch>
        </p:blipFill>
        <p:spPr>
          <a:xfrm>
            <a:off x="1023869" y="2640832"/>
            <a:ext cx="4120866" cy="1198546"/>
          </a:xfrm>
          <a:prstGeom prst="rect">
            <a:avLst/>
          </a:prstGeom>
        </p:spPr>
      </p:pic>
      <p:pic>
        <p:nvPicPr>
          <p:cNvPr id="8" name="Grafik 7">
            <a:extLst>
              <a:ext uri="{FF2B5EF4-FFF2-40B4-BE49-F238E27FC236}">
                <a16:creationId xmlns:a16="http://schemas.microsoft.com/office/drawing/2014/main" id="{597D66B8-0B6B-4AE4-8C02-E17D964B7C2B}"/>
              </a:ext>
            </a:extLst>
          </p:cNvPr>
          <p:cNvPicPr>
            <a:picLocks noChangeAspect="1"/>
          </p:cNvPicPr>
          <p:nvPr/>
        </p:nvPicPr>
        <p:blipFill>
          <a:blip r:embed="rId3"/>
          <a:stretch>
            <a:fillRect/>
          </a:stretch>
        </p:blipFill>
        <p:spPr>
          <a:xfrm>
            <a:off x="1013133" y="4515645"/>
            <a:ext cx="5046663" cy="1432718"/>
          </a:xfrm>
          <a:prstGeom prst="rect">
            <a:avLst/>
          </a:prstGeom>
        </p:spPr>
      </p:pic>
    </p:spTree>
    <p:extLst>
      <p:ext uri="{BB962C8B-B14F-4D97-AF65-F5344CB8AC3E}">
        <p14:creationId xmlns:p14="http://schemas.microsoft.com/office/powerpoint/2010/main" val="2227585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3FAEC-0205-4448-9DAB-C8DD792E25F4}"/>
              </a:ext>
            </a:extLst>
          </p:cNvPr>
          <p:cNvSpPr>
            <a:spLocks noGrp="1"/>
          </p:cNvSpPr>
          <p:nvPr>
            <p:ph type="title"/>
          </p:nvPr>
        </p:nvSpPr>
        <p:spPr/>
        <p:txBody>
          <a:bodyPr/>
          <a:lstStyle/>
          <a:p>
            <a:r>
              <a:rPr lang="de-DE" u="sng" dirty="0"/>
              <a:t>Vorrangige Leistungen: Kinderzuschlag</a:t>
            </a:r>
          </a:p>
        </p:txBody>
      </p:sp>
      <p:sp>
        <p:nvSpPr>
          <p:cNvPr id="3" name="Inhaltsplatzhalter 2">
            <a:extLst>
              <a:ext uri="{FF2B5EF4-FFF2-40B4-BE49-F238E27FC236}">
                <a16:creationId xmlns:a16="http://schemas.microsoft.com/office/drawing/2014/main" id="{1DE08248-FAFC-4A7C-B291-EE497F3748B1}"/>
              </a:ext>
            </a:extLst>
          </p:cNvPr>
          <p:cNvSpPr>
            <a:spLocks noGrp="1"/>
          </p:cNvSpPr>
          <p:nvPr>
            <p:ph idx="1"/>
          </p:nvPr>
        </p:nvSpPr>
        <p:spPr/>
        <p:txBody>
          <a:bodyPr/>
          <a:lstStyle/>
          <a:p>
            <a:pPr marL="88900" indent="0">
              <a:buNone/>
            </a:pPr>
            <a:r>
              <a:rPr lang="de-DE" sz="1600" u="sng" dirty="0"/>
              <a:t>Welche Leistungen können neben Kinderzuschlag, Kindergeld, Unterhaltsvorschuss und Wohngeld noch in Anspruch genommen werden?</a:t>
            </a:r>
          </a:p>
          <a:p>
            <a:pPr marL="88900" indent="0">
              <a:buNone/>
            </a:pPr>
            <a:endParaRPr lang="de-DE" sz="1600" u="sng" dirty="0"/>
          </a:p>
          <a:p>
            <a:r>
              <a:rPr lang="de-DE" sz="1600" b="0" dirty="0"/>
              <a:t>Befreiung von den Kita-Gebühren (=&gt; beim Jugendamt beantragen)</a:t>
            </a:r>
          </a:p>
          <a:p>
            <a:r>
              <a:rPr lang="de-DE" sz="1600" b="0" dirty="0"/>
              <a:t>Leistungen für Bildung und Teilhabe aus dem </a:t>
            </a:r>
            <a:r>
              <a:rPr lang="de-DE" sz="1600" b="0" dirty="0" err="1"/>
              <a:t>BuT</a:t>
            </a:r>
            <a:r>
              <a:rPr lang="de-DE" sz="1600" b="0" dirty="0"/>
              <a:t>-Paket (=&gt; bei der </a:t>
            </a:r>
            <a:r>
              <a:rPr lang="de-DE" sz="1600" b="0" dirty="0" err="1"/>
              <a:t>BuT</a:t>
            </a:r>
            <a:r>
              <a:rPr lang="de-DE" sz="1600" b="0" dirty="0"/>
              <a:t>-Stelle im Jobcenter beantragen) </a:t>
            </a:r>
          </a:p>
          <a:p>
            <a:pPr lvl="1">
              <a:buFont typeface="Wingdings" panose="05000000000000000000" pitchFamily="2" charset="2"/>
              <a:buChar char="Ø"/>
            </a:pPr>
            <a:r>
              <a:rPr lang="de-DE" sz="1600" b="0" dirty="0"/>
              <a:t>Schulbedarf </a:t>
            </a:r>
          </a:p>
          <a:p>
            <a:pPr lvl="1">
              <a:buFont typeface="Wingdings" panose="05000000000000000000" pitchFamily="2" charset="2"/>
              <a:buChar char="Ø"/>
            </a:pPr>
            <a:r>
              <a:rPr lang="de-DE" sz="1600" b="0" dirty="0"/>
              <a:t>Klassenfahrten </a:t>
            </a:r>
          </a:p>
          <a:p>
            <a:pPr lvl="1">
              <a:buFont typeface="Wingdings" panose="05000000000000000000" pitchFamily="2" charset="2"/>
              <a:buChar char="Ø"/>
            </a:pPr>
            <a:r>
              <a:rPr lang="de-DE" sz="1600" b="0" dirty="0"/>
              <a:t>Tagesausflüge </a:t>
            </a:r>
          </a:p>
          <a:p>
            <a:pPr lvl="1">
              <a:buFont typeface="Wingdings" panose="05000000000000000000" pitchFamily="2" charset="2"/>
              <a:buChar char="Ø"/>
            </a:pPr>
            <a:r>
              <a:rPr lang="de-DE" sz="1600" b="0" dirty="0"/>
              <a:t>Nachhilfe </a:t>
            </a:r>
          </a:p>
          <a:p>
            <a:pPr lvl="1">
              <a:buFont typeface="Wingdings" panose="05000000000000000000" pitchFamily="2" charset="2"/>
              <a:buChar char="Ø"/>
            </a:pPr>
            <a:r>
              <a:rPr lang="de-DE" sz="1600" b="0" dirty="0"/>
              <a:t>Schülerbeförderung </a:t>
            </a:r>
          </a:p>
          <a:p>
            <a:pPr lvl="1">
              <a:buFont typeface="Wingdings" panose="05000000000000000000" pitchFamily="2" charset="2"/>
              <a:buChar char="Ø"/>
            </a:pPr>
            <a:r>
              <a:rPr lang="de-DE" sz="1600" b="0" dirty="0"/>
              <a:t>Mittagsverpflegung in Kita und Schule</a:t>
            </a:r>
          </a:p>
          <a:p>
            <a:endParaRPr lang="de-DE" sz="1600" b="0" dirty="0"/>
          </a:p>
          <a:p>
            <a:r>
              <a:rPr lang="de-DE" sz="1600" b="0" dirty="0"/>
              <a:t>Ein einfach zu bedienender Kinderzuschlagsrechner findet sich unter folgendem Link:</a:t>
            </a:r>
            <a:endParaRPr lang="de-DE" sz="1600" dirty="0">
              <a:hlinkClick r:id="rId3"/>
            </a:endParaRPr>
          </a:p>
          <a:p>
            <a:pPr marL="88900" indent="0">
              <a:buNone/>
            </a:pPr>
            <a:r>
              <a:rPr lang="de-DE" sz="1600" dirty="0">
                <a:hlinkClick r:id="rId3"/>
              </a:rPr>
              <a:t>https://www.smart-rechner.de/kinderzuschlag/rechner.php</a:t>
            </a:r>
            <a:endParaRPr lang="de-DE" sz="1600" b="0" dirty="0"/>
          </a:p>
          <a:p>
            <a:endParaRPr lang="de-DE" sz="1600" b="0" dirty="0"/>
          </a:p>
          <a:p>
            <a:pPr marL="88900" indent="0">
              <a:buNone/>
            </a:pPr>
            <a:endParaRPr lang="de-DE" u="sng" dirty="0"/>
          </a:p>
        </p:txBody>
      </p:sp>
      <p:sp>
        <p:nvSpPr>
          <p:cNvPr id="4" name="Fußzeilenplatzhalter 3">
            <a:extLst>
              <a:ext uri="{FF2B5EF4-FFF2-40B4-BE49-F238E27FC236}">
                <a16:creationId xmlns:a16="http://schemas.microsoft.com/office/drawing/2014/main" id="{790FA883-6514-4663-AE86-EB9277EA56E9}"/>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BF61B235-E651-455F-B7D5-EFFCD3ADE8F9}"/>
              </a:ext>
            </a:extLst>
          </p:cNvPr>
          <p:cNvSpPr>
            <a:spLocks noGrp="1"/>
          </p:cNvSpPr>
          <p:nvPr>
            <p:ph type="sldNum" sz="quarter" idx="11"/>
          </p:nvPr>
        </p:nvSpPr>
        <p:spPr/>
        <p:txBody>
          <a:bodyPr/>
          <a:lstStyle/>
          <a:p>
            <a:fld id="{DC8927E2-E660-4982-9BE3-86DA6CF8CDF7}" type="slidenum">
              <a:rPr lang="de-DE" altLang="de-DE" smtClean="0"/>
              <a:pPr/>
              <a:t>18</a:t>
            </a:fld>
            <a:endParaRPr lang="de-DE" altLang="de-DE"/>
          </a:p>
        </p:txBody>
      </p:sp>
      <p:sp>
        <p:nvSpPr>
          <p:cNvPr id="6" name="Datumsplatzhalter 5">
            <a:extLst>
              <a:ext uri="{FF2B5EF4-FFF2-40B4-BE49-F238E27FC236}">
                <a16:creationId xmlns:a16="http://schemas.microsoft.com/office/drawing/2014/main" id="{E33E12F7-590E-40DC-960F-4AE31BAD8B6D}"/>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2322750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93CB16-8E03-4176-A4C1-CBF636975440}"/>
              </a:ext>
            </a:extLst>
          </p:cNvPr>
          <p:cNvSpPr>
            <a:spLocks noGrp="1"/>
          </p:cNvSpPr>
          <p:nvPr>
            <p:ph type="title"/>
          </p:nvPr>
        </p:nvSpPr>
        <p:spPr/>
        <p:txBody>
          <a:bodyPr/>
          <a:lstStyle/>
          <a:p>
            <a:r>
              <a:rPr lang="de-DE" u="sng" dirty="0"/>
              <a:t>Kontaktdaten Beantragung Kinderzuschlag</a:t>
            </a:r>
          </a:p>
        </p:txBody>
      </p:sp>
      <p:pic>
        <p:nvPicPr>
          <p:cNvPr id="7" name="Inhaltsplatzhalter 6">
            <a:extLst>
              <a:ext uri="{FF2B5EF4-FFF2-40B4-BE49-F238E27FC236}">
                <a16:creationId xmlns:a16="http://schemas.microsoft.com/office/drawing/2014/main" id="{4E8EA2D1-41BF-47EC-B114-9859FCF3B007}"/>
              </a:ext>
            </a:extLst>
          </p:cNvPr>
          <p:cNvPicPr>
            <a:picLocks noGrp="1" noChangeAspect="1"/>
          </p:cNvPicPr>
          <p:nvPr>
            <p:ph idx="1"/>
          </p:nvPr>
        </p:nvPicPr>
        <p:blipFill>
          <a:blip r:embed="rId2"/>
          <a:stretch>
            <a:fillRect/>
          </a:stretch>
        </p:blipFill>
        <p:spPr>
          <a:xfrm>
            <a:off x="1470791" y="1251406"/>
            <a:ext cx="6499367" cy="4525962"/>
          </a:xfrm>
          <a:prstGeom prst="rect">
            <a:avLst/>
          </a:prstGeom>
        </p:spPr>
      </p:pic>
      <p:sp>
        <p:nvSpPr>
          <p:cNvPr id="4" name="Fußzeilenplatzhalter 3">
            <a:extLst>
              <a:ext uri="{FF2B5EF4-FFF2-40B4-BE49-F238E27FC236}">
                <a16:creationId xmlns:a16="http://schemas.microsoft.com/office/drawing/2014/main" id="{D3BA358E-7093-4CC8-8462-701393F0B46A}"/>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9663F16E-82A8-41D8-B952-740E366F181B}"/>
              </a:ext>
            </a:extLst>
          </p:cNvPr>
          <p:cNvSpPr>
            <a:spLocks noGrp="1"/>
          </p:cNvSpPr>
          <p:nvPr>
            <p:ph type="sldNum" sz="quarter" idx="11"/>
          </p:nvPr>
        </p:nvSpPr>
        <p:spPr/>
        <p:txBody>
          <a:bodyPr/>
          <a:lstStyle/>
          <a:p>
            <a:fld id="{DC8927E2-E660-4982-9BE3-86DA6CF8CDF7}" type="slidenum">
              <a:rPr lang="de-DE" altLang="de-DE" smtClean="0"/>
              <a:pPr/>
              <a:t>19</a:t>
            </a:fld>
            <a:endParaRPr lang="de-DE" altLang="de-DE"/>
          </a:p>
        </p:txBody>
      </p:sp>
      <p:sp>
        <p:nvSpPr>
          <p:cNvPr id="6" name="Datumsplatzhalter 5">
            <a:extLst>
              <a:ext uri="{FF2B5EF4-FFF2-40B4-BE49-F238E27FC236}">
                <a16:creationId xmlns:a16="http://schemas.microsoft.com/office/drawing/2014/main" id="{27535B84-F1BB-4368-B5F2-F859A458E491}"/>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pic>
        <p:nvPicPr>
          <p:cNvPr id="8" name="Grafik 7">
            <a:extLst>
              <a:ext uri="{FF2B5EF4-FFF2-40B4-BE49-F238E27FC236}">
                <a16:creationId xmlns:a16="http://schemas.microsoft.com/office/drawing/2014/main" id="{88A268FA-523E-45FE-98AB-CF0EB618BAFA}"/>
              </a:ext>
            </a:extLst>
          </p:cNvPr>
          <p:cNvPicPr>
            <a:picLocks noChangeAspect="1"/>
          </p:cNvPicPr>
          <p:nvPr/>
        </p:nvPicPr>
        <p:blipFill>
          <a:blip r:embed="rId3"/>
          <a:stretch>
            <a:fillRect/>
          </a:stretch>
        </p:blipFill>
        <p:spPr>
          <a:xfrm>
            <a:off x="329406" y="5914349"/>
            <a:ext cx="8229600" cy="361950"/>
          </a:xfrm>
          <a:prstGeom prst="rect">
            <a:avLst/>
          </a:prstGeom>
        </p:spPr>
      </p:pic>
    </p:spTree>
    <p:extLst>
      <p:ext uri="{BB962C8B-B14F-4D97-AF65-F5344CB8AC3E}">
        <p14:creationId xmlns:p14="http://schemas.microsoft.com/office/powerpoint/2010/main" val="2897218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a:t>Regelbedarfe in 2023 / 2024</a:t>
            </a:r>
            <a:endParaRPr lang="de-DE" dirty="0"/>
          </a:p>
        </p:txBody>
      </p:sp>
      <p:sp>
        <p:nvSpPr>
          <p:cNvPr id="4" name="Fußzeilenplatzhalter 3"/>
          <p:cNvSpPr>
            <a:spLocks noGrp="1"/>
          </p:cNvSpPr>
          <p:nvPr>
            <p:ph type="ftr" sz="quarter" idx="10"/>
          </p:nvPr>
        </p:nvSpPr>
        <p:spPr/>
        <p:txBody>
          <a:bodyPr/>
          <a:lstStyle/>
          <a:p>
            <a:r>
              <a:rPr lang="de-DE" altLang="de-DE"/>
              <a:t>Fachbereich Integration und Arbeit</a:t>
            </a:r>
          </a:p>
        </p:txBody>
      </p:sp>
      <p:sp>
        <p:nvSpPr>
          <p:cNvPr id="5" name="Foliennummernplatzhalter 4"/>
          <p:cNvSpPr>
            <a:spLocks noGrp="1"/>
          </p:cNvSpPr>
          <p:nvPr>
            <p:ph type="sldNum" sz="quarter" idx="11"/>
          </p:nvPr>
        </p:nvSpPr>
        <p:spPr/>
        <p:txBody>
          <a:bodyPr/>
          <a:lstStyle/>
          <a:p>
            <a:fld id="{DC8927E2-E660-4982-9BE3-86DA6CF8CDF7}" type="slidenum">
              <a:rPr lang="de-DE" altLang="de-DE" smtClean="0"/>
              <a:pPr/>
              <a:t>2</a:t>
            </a:fld>
            <a:endParaRPr lang="de-DE" altLang="de-DE"/>
          </a:p>
        </p:txBody>
      </p:sp>
      <p:sp>
        <p:nvSpPr>
          <p:cNvPr id="6" name="Datumsplatzhalter 5"/>
          <p:cNvSpPr>
            <a:spLocks noGrp="1"/>
          </p:cNvSpPr>
          <p:nvPr>
            <p:ph type="dt" sz="half" idx="12"/>
          </p:nvPr>
        </p:nvSpPr>
        <p:spPr/>
        <p:txBody>
          <a:bodyPr/>
          <a:lstStyle/>
          <a:p>
            <a:fld id="{14CA1DB7-94BF-4831-A197-24B0BF8AFF20}" type="datetime4">
              <a:rPr lang="de-DE" altLang="de-DE" smtClean="0"/>
              <a:t>21. Mai 2024</a:t>
            </a:fld>
            <a:endParaRPr lang="de-DE" altLang="de-DE"/>
          </a:p>
        </p:txBody>
      </p:sp>
      <p:sp>
        <p:nvSpPr>
          <p:cNvPr id="13" name="Inhaltsplatzhalter 2"/>
          <p:cNvSpPr>
            <a:spLocks noGrp="1"/>
          </p:cNvSpPr>
          <p:nvPr>
            <p:ph idx="1"/>
          </p:nvPr>
        </p:nvSpPr>
        <p:spPr>
          <a:xfrm>
            <a:off x="622300" y="1171479"/>
            <a:ext cx="8229600" cy="4525962"/>
          </a:xfrm>
        </p:spPr>
        <p:txBody>
          <a:bodyPr/>
          <a:lstStyle/>
          <a:p>
            <a:endParaRPr lang="de-DE" sz="1400" b="0" u="sng" dirty="0"/>
          </a:p>
          <a:p>
            <a:endParaRPr lang="de-DE" sz="1400" b="0" u="sng" dirty="0"/>
          </a:p>
          <a:p>
            <a:endParaRPr lang="de-DE" sz="1400" b="0" u="sng" dirty="0"/>
          </a:p>
          <a:p>
            <a:endParaRPr lang="de-DE" dirty="0"/>
          </a:p>
        </p:txBody>
      </p:sp>
      <p:pic>
        <p:nvPicPr>
          <p:cNvPr id="14" name="Grafik 13"/>
          <p:cNvPicPr>
            <a:picLocks noChangeAspect="1"/>
          </p:cNvPicPr>
          <p:nvPr/>
        </p:nvPicPr>
        <p:blipFill>
          <a:blip r:embed="rId2"/>
          <a:stretch>
            <a:fillRect/>
          </a:stretch>
        </p:blipFill>
        <p:spPr>
          <a:xfrm>
            <a:off x="5575621" y="95201"/>
            <a:ext cx="1886106" cy="1462531"/>
          </a:xfrm>
          <a:prstGeom prst="rect">
            <a:avLst/>
          </a:prstGeom>
        </p:spPr>
      </p:pic>
      <p:pic>
        <p:nvPicPr>
          <p:cNvPr id="8" name="Grafik 7">
            <a:extLst>
              <a:ext uri="{FF2B5EF4-FFF2-40B4-BE49-F238E27FC236}">
                <a16:creationId xmlns:a16="http://schemas.microsoft.com/office/drawing/2014/main" id="{76B57F15-9D36-4431-95B7-AF72945D515B}"/>
              </a:ext>
            </a:extLst>
          </p:cNvPr>
          <p:cNvPicPr>
            <a:picLocks noChangeAspect="1"/>
          </p:cNvPicPr>
          <p:nvPr/>
        </p:nvPicPr>
        <p:blipFill>
          <a:blip r:embed="rId3"/>
          <a:stretch>
            <a:fillRect/>
          </a:stretch>
        </p:blipFill>
        <p:spPr>
          <a:xfrm>
            <a:off x="1052965" y="1589531"/>
            <a:ext cx="7038069" cy="4096990"/>
          </a:xfrm>
          <a:prstGeom prst="rect">
            <a:avLst/>
          </a:prstGeom>
        </p:spPr>
      </p:pic>
      <p:pic>
        <p:nvPicPr>
          <p:cNvPr id="3" name="Grafik 2">
            <a:extLst>
              <a:ext uri="{FF2B5EF4-FFF2-40B4-BE49-F238E27FC236}">
                <a16:creationId xmlns:a16="http://schemas.microsoft.com/office/drawing/2014/main" id="{1587D661-7ABA-4688-B193-7DC1A3CDBA32}"/>
              </a:ext>
            </a:extLst>
          </p:cNvPr>
          <p:cNvPicPr>
            <a:picLocks noChangeAspect="1"/>
          </p:cNvPicPr>
          <p:nvPr/>
        </p:nvPicPr>
        <p:blipFill>
          <a:blip r:embed="rId4"/>
          <a:stretch>
            <a:fillRect/>
          </a:stretch>
        </p:blipFill>
        <p:spPr>
          <a:xfrm>
            <a:off x="1182329" y="5737289"/>
            <a:ext cx="6779340" cy="469433"/>
          </a:xfrm>
          <a:prstGeom prst="rect">
            <a:avLst/>
          </a:prstGeom>
        </p:spPr>
      </p:pic>
    </p:spTree>
    <p:extLst>
      <p:ext uri="{BB962C8B-B14F-4D97-AF65-F5344CB8AC3E}">
        <p14:creationId xmlns:p14="http://schemas.microsoft.com/office/powerpoint/2010/main" val="4029246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AA473-4F33-4C89-B7C1-C08577952FC6}"/>
              </a:ext>
            </a:extLst>
          </p:cNvPr>
          <p:cNvSpPr>
            <a:spLocks noGrp="1"/>
          </p:cNvSpPr>
          <p:nvPr>
            <p:ph type="title"/>
          </p:nvPr>
        </p:nvSpPr>
        <p:spPr>
          <a:xfrm>
            <a:off x="622300" y="400844"/>
            <a:ext cx="7289666" cy="717550"/>
          </a:xfrm>
        </p:spPr>
        <p:txBody>
          <a:bodyPr/>
          <a:lstStyle/>
          <a:p>
            <a:r>
              <a:rPr lang="de-DE" sz="1600" u="sng" dirty="0"/>
              <a:t>Beispielberechnungen – Gegenüberstellung Bürgergeld vs. Erwerbseinkommen plus vorrangige Transferleistungen</a:t>
            </a:r>
          </a:p>
        </p:txBody>
      </p:sp>
      <p:sp>
        <p:nvSpPr>
          <p:cNvPr id="3" name="Inhaltsplatzhalter 2">
            <a:extLst>
              <a:ext uri="{FF2B5EF4-FFF2-40B4-BE49-F238E27FC236}">
                <a16:creationId xmlns:a16="http://schemas.microsoft.com/office/drawing/2014/main" id="{3439DA9D-F27A-4C67-BA32-09E876D3F9AE}"/>
              </a:ext>
            </a:extLst>
          </p:cNvPr>
          <p:cNvSpPr>
            <a:spLocks noGrp="1"/>
          </p:cNvSpPr>
          <p:nvPr>
            <p:ph idx="1"/>
          </p:nvPr>
        </p:nvSpPr>
        <p:spPr>
          <a:xfrm>
            <a:off x="622300" y="1193533"/>
            <a:ext cx="8229600" cy="4600842"/>
          </a:xfrm>
        </p:spPr>
        <p:txBody>
          <a:bodyPr/>
          <a:lstStyle/>
          <a:p>
            <a:pPr marL="88900" indent="0">
              <a:buNone/>
            </a:pPr>
            <a:r>
              <a:rPr lang="de-DE" sz="1200" dirty="0">
                <a:solidFill>
                  <a:schemeClr val="tx1"/>
                </a:solidFill>
                <a:hlinkClick r:id="rId2" action="ppaction://hlinksldjump">
                  <a:extLst>
                    <a:ext uri="{A12FA001-AC4F-418D-AE19-62706E023703}">
                      <ahyp:hlinkClr xmlns:ahyp="http://schemas.microsoft.com/office/drawing/2018/hyperlinkcolor" val="tx"/>
                    </a:ext>
                  </a:extLst>
                </a:hlinkClick>
              </a:rPr>
              <a:t>Links zu den Beispielsberechnungen:</a:t>
            </a:r>
          </a:p>
          <a:p>
            <a:endParaRPr lang="de-DE" sz="1200" dirty="0">
              <a:solidFill>
                <a:schemeClr val="tx1"/>
              </a:solidFill>
              <a:hlinkClick r:id="rId2" action="ppaction://hlinksldjump">
                <a:extLst>
                  <a:ext uri="{A12FA001-AC4F-418D-AE19-62706E023703}">
                    <ahyp:hlinkClr xmlns:ahyp="http://schemas.microsoft.com/office/drawing/2018/hyperlinkcolor" val="tx"/>
                  </a:ext>
                </a:extLst>
              </a:hlinkClick>
            </a:endParaRPr>
          </a:p>
          <a:p>
            <a:r>
              <a:rPr lang="de-DE" sz="1200" dirty="0">
                <a:solidFill>
                  <a:schemeClr val="tx1"/>
                </a:solidFill>
                <a:hlinkClick r:id="rId2" action="ppaction://hlinksldjump">
                  <a:extLst>
                    <a:ext uri="{A12FA001-AC4F-418D-AE19-62706E023703}">
                      <ahyp:hlinkClr xmlns:ahyp="http://schemas.microsoft.com/office/drawing/2018/hyperlinkcolor" val="tx"/>
                    </a:ext>
                  </a:extLst>
                </a:hlinkClick>
              </a:rPr>
              <a:t>Beispiel – 3-köpfige Familie aus Münchhausen</a:t>
            </a:r>
            <a:r>
              <a:rPr lang="de-DE" sz="1200" dirty="0">
                <a:solidFill>
                  <a:schemeClr val="tx1"/>
                </a:solidFill>
              </a:rPr>
              <a:t> (Vergleichsraum III)</a:t>
            </a:r>
          </a:p>
          <a:p>
            <a:r>
              <a:rPr lang="de-DE" sz="1200" dirty="0">
                <a:solidFill>
                  <a:schemeClr val="tx1"/>
                </a:solidFill>
                <a:hlinkClick r:id="rId3" action="ppaction://hlinksldjump">
                  <a:extLst>
                    <a:ext uri="{A12FA001-AC4F-418D-AE19-62706E023703}">
                      <ahyp:hlinkClr xmlns:ahyp="http://schemas.microsoft.com/office/drawing/2018/hyperlinkcolor" val="tx"/>
                    </a:ext>
                  </a:extLst>
                </a:hlinkClick>
              </a:rPr>
              <a:t>Beispiel – 3-köpfige Familie aus Cölbe</a:t>
            </a:r>
            <a:r>
              <a:rPr lang="de-DE" sz="1200" dirty="0">
                <a:solidFill>
                  <a:schemeClr val="tx1"/>
                </a:solidFill>
              </a:rPr>
              <a:t> (Vergleichsraum II)</a:t>
            </a:r>
          </a:p>
          <a:p>
            <a:r>
              <a:rPr lang="de-DE" sz="1200" dirty="0">
                <a:solidFill>
                  <a:schemeClr val="tx1"/>
                </a:solidFill>
                <a:hlinkClick r:id="rId4" action="ppaction://hlinksldjump">
                  <a:extLst>
                    <a:ext uri="{A12FA001-AC4F-418D-AE19-62706E023703}">
                      <ahyp:hlinkClr xmlns:ahyp="http://schemas.microsoft.com/office/drawing/2018/hyperlinkcolor" val="tx"/>
                    </a:ext>
                  </a:extLst>
                </a:hlinkClick>
              </a:rPr>
              <a:t>Beispiel – 3-köpfige Familie aus Marburg</a:t>
            </a:r>
            <a:r>
              <a:rPr lang="de-DE" sz="1200" dirty="0">
                <a:solidFill>
                  <a:schemeClr val="tx1"/>
                </a:solidFill>
              </a:rPr>
              <a:t> (Vergleichsraum I)</a:t>
            </a:r>
          </a:p>
          <a:p>
            <a:r>
              <a:rPr lang="de-DE" sz="1200" dirty="0">
                <a:solidFill>
                  <a:schemeClr val="tx1"/>
                </a:solidFill>
                <a:hlinkClick r:id="rId5" action="ppaction://hlinksldjump">
                  <a:extLst>
                    <a:ext uri="{A12FA001-AC4F-418D-AE19-62706E023703}">
                      <ahyp:hlinkClr xmlns:ahyp="http://schemas.microsoft.com/office/drawing/2018/hyperlinkcolor" val="tx"/>
                    </a:ext>
                  </a:extLst>
                </a:hlinkClick>
              </a:rPr>
              <a:t>Beispiel – 4-köpfige Familie aus Münchhausen</a:t>
            </a:r>
            <a:r>
              <a:rPr lang="de-DE" sz="1200" dirty="0">
                <a:solidFill>
                  <a:schemeClr val="tx1"/>
                </a:solidFill>
              </a:rPr>
              <a:t> (Vergleichsraum III)</a:t>
            </a:r>
          </a:p>
          <a:p>
            <a:r>
              <a:rPr lang="de-DE" sz="1200" dirty="0">
                <a:solidFill>
                  <a:schemeClr val="tx1"/>
                </a:solidFill>
                <a:hlinkClick r:id="rId5" action="ppaction://hlinksldjump">
                  <a:extLst>
                    <a:ext uri="{A12FA001-AC4F-418D-AE19-62706E023703}">
                      <ahyp:hlinkClr xmlns:ahyp="http://schemas.microsoft.com/office/drawing/2018/hyperlinkcolor" val="tx"/>
                    </a:ext>
                  </a:extLst>
                </a:hlinkClick>
              </a:rPr>
              <a:t>Beispiel – 4-köpfige Familie aus </a:t>
            </a:r>
            <a:r>
              <a:rPr lang="de-DE" sz="1200" dirty="0" err="1">
                <a:solidFill>
                  <a:schemeClr val="tx1"/>
                </a:solidFill>
                <a:hlinkClick r:id="rId5" action="ppaction://hlinksldjump">
                  <a:extLst>
                    <a:ext uri="{A12FA001-AC4F-418D-AE19-62706E023703}">
                      <ahyp:hlinkClr xmlns:ahyp="http://schemas.microsoft.com/office/drawing/2018/hyperlinkcolor" val="tx"/>
                    </a:ext>
                  </a:extLst>
                </a:hlinkClick>
              </a:rPr>
              <a:t>Ebsdorfergrund</a:t>
            </a:r>
            <a:r>
              <a:rPr lang="de-DE" sz="1200" dirty="0">
                <a:solidFill>
                  <a:schemeClr val="tx1"/>
                </a:solidFill>
              </a:rPr>
              <a:t> (Vergleichsraum II)</a:t>
            </a:r>
          </a:p>
          <a:p>
            <a:r>
              <a:rPr lang="de-DE" sz="1200" dirty="0">
                <a:solidFill>
                  <a:schemeClr val="tx1"/>
                </a:solidFill>
                <a:hlinkClick r:id="rId5" action="ppaction://hlinksldjump">
                  <a:extLst>
                    <a:ext uri="{A12FA001-AC4F-418D-AE19-62706E023703}">
                      <ahyp:hlinkClr xmlns:ahyp="http://schemas.microsoft.com/office/drawing/2018/hyperlinkcolor" val="tx"/>
                    </a:ext>
                  </a:extLst>
                </a:hlinkClick>
              </a:rPr>
              <a:t>Beispiel – 4-köpfige Familie aus Marburg</a:t>
            </a:r>
            <a:r>
              <a:rPr lang="de-DE" sz="1200" dirty="0">
                <a:solidFill>
                  <a:schemeClr val="tx1"/>
                </a:solidFill>
              </a:rPr>
              <a:t> (Vergleichsraum I)</a:t>
            </a:r>
          </a:p>
          <a:p>
            <a:r>
              <a:rPr lang="de-DE" sz="1200" dirty="0">
                <a:solidFill>
                  <a:schemeClr val="tx1"/>
                </a:solidFill>
                <a:hlinkClick r:id="rId6" action="ppaction://hlinksldjump">
                  <a:extLst>
                    <a:ext uri="{A12FA001-AC4F-418D-AE19-62706E023703}">
                      <ahyp:hlinkClr xmlns:ahyp="http://schemas.microsoft.com/office/drawing/2018/hyperlinkcolor" val="tx"/>
                    </a:ext>
                  </a:extLst>
                </a:hlinkClick>
              </a:rPr>
              <a:t>Beispiel – 5-köpfige Familie aus Biedenkopf</a:t>
            </a:r>
            <a:r>
              <a:rPr lang="de-DE" sz="1200" dirty="0">
                <a:solidFill>
                  <a:schemeClr val="tx1"/>
                </a:solidFill>
              </a:rPr>
              <a:t> (Vergleichsraum III)</a:t>
            </a:r>
          </a:p>
          <a:p>
            <a:r>
              <a:rPr lang="de-DE" sz="1200" dirty="0">
                <a:solidFill>
                  <a:schemeClr val="tx1"/>
                </a:solidFill>
                <a:hlinkClick r:id="rId7" action="ppaction://hlinksldjump">
                  <a:extLst>
                    <a:ext uri="{A12FA001-AC4F-418D-AE19-62706E023703}">
                      <ahyp:hlinkClr xmlns:ahyp="http://schemas.microsoft.com/office/drawing/2018/hyperlinkcolor" val="tx"/>
                    </a:ext>
                  </a:extLst>
                </a:hlinkClick>
              </a:rPr>
              <a:t>Beispiel – 5-köpfige Familie aus Fronhausen</a:t>
            </a:r>
            <a:r>
              <a:rPr lang="de-DE" sz="1200" dirty="0">
                <a:solidFill>
                  <a:schemeClr val="tx1"/>
                </a:solidFill>
              </a:rPr>
              <a:t> (Vergleichsraum II)</a:t>
            </a:r>
          </a:p>
          <a:p>
            <a:r>
              <a:rPr lang="de-DE" sz="1200" dirty="0">
                <a:solidFill>
                  <a:schemeClr val="tx1"/>
                </a:solidFill>
                <a:hlinkClick r:id="rId8" action="ppaction://hlinksldjump">
                  <a:extLst>
                    <a:ext uri="{A12FA001-AC4F-418D-AE19-62706E023703}">
                      <ahyp:hlinkClr xmlns:ahyp="http://schemas.microsoft.com/office/drawing/2018/hyperlinkcolor" val="tx"/>
                    </a:ext>
                  </a:extLst>
                </a:hlinkClick>
              </a:rPr>
              <a:t>Beispiel – 5-köpfige Familie aus Marburg</a:t>
            </a:r>
            <a:r>
              <a:rPr lang="de-DE" sz="1200" dirty="0">
                <a:solidFill>
                  <a:schemeClr val="tx1"/>
                </a:solidFill>
              </a:rPr>
              <a:t> (Vergleichsraum I)</a:t>
            </a:r>
          </a:p>
          <a:p>
            <a:r>
              <a:rPr lang="de-DE" sz="1200" dirty="0">
                <a:solidFill>
                  <a:schemeClr val="tx1"/>
                </a:solidFill>
                <a:hlinkClick r:id="rId9" action="ppaction://hlinksldjump">
                  <a:extLst>
                    <a:ext uri="{A12FA001-AC4F-418D-AE19-62706E023703}">
                      <ahyp:hlinkClr xmlns:ahyp="http://schemas.microsoft.com/office/drawing/2018/hyperlinkcolor" val="tx"/>
                    </a:ext>
                  </a:extLst>
                </a:hlinkClick>
              </a:rPr>
              <a:t>Beispiel – Alleinerziehende mit 2 Kindern aus Neustadt</a:t>
            </a:r>
            <a:r>
              <a:rPr lang="de-DE" sz="1200" dirty="0">
                <a:solidFill>
                  <a:schemeClr val="tx1"/>
                </a:solidFill>
              </a:rPr>
              <a:t> (Vergleichsraum III)</a:t>
            </a:r>
          </a:p>
          <a:p>
            <a:r>
              <a:rPr lang="de-DE" sz="1200" dirty="0">
                <a:solidFill>
                  <a:schemeClr val="tx1"/>
                </a:solidFill>
                <a:hlinkClick r:id="rId10" action="ppaction://hlinksldjump">
                  <a:extLst>
                    <a:ext uri="{A12FA001-AC4F-418D-AE19-62706E023703}">
                      <ahyp:hlinkClr xmlns:ahyp="http://schemas.microsoft.com/office/drawing/2018/hyperlinkcolor" val="tx"/>
                    </a:ext>
                  </a:extLst>
                </a:hlinkClick>
              </a:rPr>
              <a:t>Beispiel – Alleinerziehende mit 2 Kindern aus Weimar</a:t>
            </a:r>
            <a:r>
              <a:rPr lang="de-DE" sz="1200" dirty="0">
                <a:solidFill>
                  <a:schemeClr val="tx1"/>
                </a:solidFill>
              </a:rPr>
              <a:t> (Vergleichsraum II)</a:t>
            </a:r>
          </a:p>
          <a:p>
            <a:r>
              <a:rPr lang="de-DE" sz="1200" dirty="0">
                <a:solidFill>
                  <a:schemeClr val="tx1"/>
                </a:solidFill>
                <a:hlinkClick r:id="rId11" action="ppaction://hlinksldjump">
                  <a:extLst>
                    <a:ext uri="{A12FA001-AC4F-418D-AE19-62706E023703}">
                      <ahyp:hlinkClr xmlns:ahyp="http://schemas.microsoft.com/office/drawing/2018/hyperlinkcolor" val="tx"/>
                    </a:ext>
                  </a:extLst>
                </a:hlinkClick>
              </a:rPr>
              <a:t>Beispiel – Alleinerziehende mit 2 Kindern aus Marburg</a:t>
            </a:r>
            <a:r>
              <a:rPr lang="de-DE" sz="1200" dirty="0">
                <a:solidFill>
                  <a:schemeClr val="tx1"/>
                </a:solidFill>
              </a:rPr>
              <a:t> (Vergleichsraum I)</a:t>
            </a:r>
          </a:p>
          <a:p>
            <a:r>
              <a:rPr lang="de-DE" sz="1200" dirty="0">
                <a:solidFill>
                  <a:schemeClr val="tx1"/>
                </a:solidFill>
                <a:hlinkClick r:id="rId12" action="ppaction://hlinksldjump">
                  <a:extLst>
                    <a:ext uri="{A12FA001-AC4F-418D-AE19-62706E023703}">
                      <ahyp:hlinkClr xmlns:ahyp="http://schemas.microsoft.com/office/drawing/2018/hyperlinkcolor" val="tx"/>
                    </a:ext>
                  </a:extLst>
                </a:hlinkClick>
              </a:rPr>
              <a:t>Beispiel – Alleinerziehende mit 1 Kind aus Wetter</a:t>
            </a:r>
            <a:r>
              <a:rPr lang="de-DE" sz="1200" dirty="0">
                <a:solidFill>
                  <a:schemeClr val="tx1"/>
                </a:solidFill>
              </a:rPr>
              <a:t> (Vergleichsraum III)</a:t>
            </a:r>
          </a:p>
          <a:p>
            <a:r>
              <a:rPr lang="de-DE" sz="1200" dirty="0">
                <a:solidFill>
                  <a:schemeClr val="tx1"/>
                </a:solidFill>
                <a:hlinkClick r:id="rId13" action="ppaction://hlinksldjump">
                  <a:extLst>
                    <a:ext uri="{A12FA001-AC4F-418D-AE19-62706E023703}">
                      <ahyp:hlinkClr xmlns:ahyp="http://schemas.microsoft.com/office/drawing/2018/hyperlinkcolor" val="tx"/>
                    </a:ext>
                  </a:extLst>
                </a:hlinkClick>
              </a:rPr>
              <a:t>Beispiel – Alleinerziehende mit 1 Kirchhain</a:t>
            </a:r>
            <a:r>
              <a:rPr lang="de-DE" sz="1200" dirty="0">
                <a:solidFill>
                  <a:schemeClr val="tx1"/>
                </a:solidFill>
              </a:rPr>
              <a:t> (Vergleichsraum II)</a:t>
            </a:r>
          </a:p>
          <a:p>
            <a:r>
              <a:rPr lang="de-DE" sz="1200" dirty="0">
                <a:solidFill>
                  <a:schemeClr val="tx1"/>
                </a:solidFill>
                <a:hlinkClick r:id="rId14" action="ppaction://hlinksldjump">
                  <a:extLst>
                    <a:ext uri="{A12FA001-AC4F-418D-AE19-62706E023703}">
                      <ahyp:hlinkClr xmlns:ahyp="http://schemas.microsoft.com/office/drawing/2018/hyperlinkcolor" val="tx"/>
                    </a:ext>
                  </a:extLst>
                </a:hlinkClick>
              </a:rPr>
              <a:t>Beispiel – Alleinerziehende mit 1 Kind aus Marburg</a:t>
            </a:r>
            <a:r>
              <a:rPr lang="de-DE" sz="1200" dirty="0">
                <a:solidFill>
                  <a:schemeClr val="tx1"/>
                </a:solidFill>
              </a:rPr>
              <a:t> (Vergleichsraum I)</a:t>
            </a:r>
          </a:p>
          <a:p>
            <a:endParaRPr lang="de-DE" sz="1200" dirty="0">
              <a:solidFill>
                <a:schemeClr val="tx1"/>
              </a:solidFill>
            </a:endParaRPr>
          </a:p>
          <a:p>
            <a:pPr marL="88900" indent="0">
              <a:buNone/>
            </a:pPr>
            <a:r>
              <a:rPr lang="de-DE" sz="1200" u="sng" dirty="0">
                <a:solidFill>
                  <a:schemeClr val="tx1"/>
                </a:solidFill>
              </a:rPr>
              <a:t>Link zur Übersicht der Vergleichsräume:</a:t>
            </a:r>
          </a:p>
          <a:p>
            <a:pPr marL="88900" indent="0">
              <a:buNone/>
            </a:pPr>
            <a:endParaRPr lang="de-DE" sz="1200" u="sng" dirty="0">
              <a:solidFill>
                <a:schemeClr val="tx1"/>
              </a:solidFill>
            </a:endParaRPr>
          </a:p>
          <a:p>
            <a:r>
              <a:rPr lang="de-DE" sz="1200" u="sng" dirty="0">
                <a:solidFill>
                  <a:schemeClr val="tx1"/>
                </a:solidFill>
                <a:hlinkClick r:id="rId15" action="ppaction://hlinksldjump">
                  <a:extLst>
                    <a:ext uri="{A12FA001-AC4F-418D-AE19-62706E023703}">
                      <ahyp:hlinkClr xmlns:ahyp="http://schemas.microsoft.com/office/drawing/2018/hyperlinkcolor" val="tx"/>
                    </a:ext>
                  </a:extLst>
                </a:hlinkClick>
              </a:rPr>
              <a:t>Angemessenheitsgrenzen Kosten der Unterkunft und Heizung </a:t>
            </a:r>
            <a:r>
              <a:rPr lang="de-DE" sz="1200" u="sng" dirty="0">
                <a:solidFill>
                  <a:schemeClr val="tx1"/>
                </a:solidFill>
              </a:rPr>
              <a:t>/ Übersicht der Vergleichsräume</a:t>
            </a:r>
          </a:p>
          <a:p>
            <a:endParaRPr lang="de-DE" sz="1400" dirty="0">
              <a:solidFill>
                <a:schemeClr val="tx1"/>
              </a:solidFill>
            </a:endParaRPr>
          </a:p>
          <a:p>
            <a:endParaRPr lang="de-DE" sz="1400" dirty="0">
              <a:solidFill>
                <a:schemeClr val="tx1"/>
              </a:solidFill>
            </a:endParaRPr>
          </a:p>
          <a:p>
            <a:endParaRPr lang="de-DE" dirty="0"/>
          </a:p>
        </p:txBody>
      </p:sp>
      <p:sp>
        <p:nvSpPr>
          <p:cNvPr id="4" name="Fußzeilenplatzhalter 3">
            <a:extLst>
              <a:ext uri="{FF2B5EF4-FFF2-40B4-BE49-F238E27FC236}">
                <a16:creationId xmlns:a16="http://schemas.microsoft.com/office/drawing/2014/main" id="{C09A0519-8102-4F87-9B5F-002E1F5ADC00}"/>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A4B97209-25A5-49D0-8B91-918A1FE619A7}"/>
              </a:ext>
            </a:extLst>
          </p:cNvPr>
          <p:cNvSpPr>
            <a:spLocks noGrp="1"/>
          </p:cNvSpPr>
          <p:nvPr>
            <p:ph type="sldNum" sz="quarter" idx="11"/>
          </p:nvPr>
        </p:nvSpPr>
        <p:spPr/>
        <p:txBody>
          <a:bodyPr/>
          <a:lstStyle/>
          <a:p>
            <a:fld id="{DC8927E2-E660-4982-9BE3-86DA6CF8CDF7}" type="slidenum">
              <a:rPr lang="de-DE" altLang="de-DE" smtClean="0"/>
              <a:pPr/>
              <a:t>20</a:t>
            </a:fld>
            <a:endParaRPr lang="de-DE" altLang="de-DE"/>
          </a:p>
        </p:txBody>
      </p:sp>
      <p:sp>
        <p:nvSpPr>
          <p:cNvPr id="6" name="Datumsplatzhalter 5">
            <a:extLst>
              <a:ext uri="{FF2B5EF4-FFF2-40B4-BE49-F238E27FC236}">
                <a16:creationId xmlns:a16="http://schemas.microsoft.com/office/drawing/2014/main" id="{5F01C482-E95F-4125-886B-F147B7A421C6}"/>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510403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E0CA4-5C59-4452-B718-6E5AB3767989}"/>
              </a:ext>
            </a:extLst>
          </p:cNvPr>
          <p:cNvSpPr>
            <a:spLocks noGrp="1"/>
          </p:cNvSpPr>
          <p:nvPr>
            <p:ph type="title"/>
          </p:nvPr>
        </p:nvSpPr>
        <p:spPr/>
        <p:txBody>
          <a:bodyPr/>
          <a:lstStyle/>
          <a:p>
            <a:r>
              <a:rPr lang="de-DE" sz="1600" u="sng" dirty="0"/>
              <a:t>Angemessenheitsgrenzen Kosten der Unterkunft und Heizung – Vergleichsräume nach dem Schlüssigen Konzept </a:t>
            </a:r>
          </a:p>
        </p:txBody>
      </p:sp>
      <p:pic>
        <p:nvPicPr>
          <p:cNvPr id="7" name="Inhaltsplatzhalter 6">
            <a:extLst>
              <a:ext uri="{FF2B5EF4-FFF2-40B4-BE49-F238E27FC236}">
                <a16:creationId xmlns:a16="http://schemas.microsoft.com/office/drawing/2014/main" id="{0A89CEC2-F187-4C6D-8D13-9F6CC71FAAB3}"/>
              </a:ext>
            </a:extLst>
          </p:cNvPr>
          <p:cNvPicPr>
            <a:picLocks noGrp="1" noChangeAspect="1"/>
          </p:cNvPicPr>
          <p:nvPr>
            <p:ph idx="1"/>
          </p:nvPr>
        </p:nvPicPr>
        <p:blipFill>
          <a:blip r:embed="rId2"/>
          <a:stretch>
            <a:fillRect/>
          </a:stretch>
        </p:blipFill>
        <p:spPr>
          <a:xfrm>
            <a:off x="833038" y="1268413"/>
            <a:ext cx="7865875" cy="4525962"/>
          </a:xfrm>
          <a:prstGeom prst="rect">
            <a:avLst/>
          </a:prstGeom>
        </p:spPr>
      </p:pic>
      <p:sp>
        <p:nvSpPr>
          <p:cNvPr id="4" name="Fußzeilenplatzhalter 3">
            <a:extLst>
              <a:ext uri="{FF2B5EF4-FFF2-40B4-BE49-F238E27FC236}">
                <a16:creationId xmlns:a16="http://schemas.microsoft.com/office/drawing/2014/main" id="{2A87A95C-6D4C-4A94-9A18-7C38E96C15FE}"/>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737FF4B0-3F3A-4C54-B892-5E1E78F5B67A}"/>
              </a:ext>
            </a:extLst>
          </p:cNvPr>
          <p:cNvSpPr>
            <a:spLocks noGrp="1"/>
          </p:cNvSpPr>
          <p:nvPr>
            <p:ph type="sldNum" sz="quarter" idx="11"/>
          </p:nvPr>
        </p:nvSpPr>
        <p:spPr/>
        <p:txBody>
          <a:bodyPr/>
          <a:lstStyle/>
          <a:p>
            <a:fld id="{DC8927E2-E660-4982-9BE3-86DA6CF8CDF7}" type="slidenum">
              <a:rPr lang="de-DE" altLang="de-DE" smtClean="0"/>
              <a:pPr/>
              <a:t>21</a:t>
            </a:fld>
            <a:endParaRPr lang="de-DE" altLang="de-DE"/>
          </a:p>
        </p:txBody>
      </p:sp>
      <p:sp>
        <p:nvSpPr>
          <p:cNvPr id="6" name="Datumsplatzhalter 5">
            <a:extLst>
              <a:ext uri="{FF2B5EF4-FFF2-40B4-BE49-F238E27FC236}">
                <a16:creationId xmlns:a16="http://schemas.microsoft.com/office/drawing/2014/main" id="{C801DC3E-DAA5-4D72-BCEC-BA871EE74735}"/>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1455327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p:txBody>
          <a:bodyPr/>
          <a:lstStyle/>
          <a:p>
            <a:r>
              <a:rPr lang="de-DE" sz="2000" u="sng" dirty="0"/>
              <a:t>Beispiel – Bürgergeldhöhe 2024, 3-köpfige Familie aus Münchhausen</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22</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3-köpfige Familie aus Münchhausen, Mutter, Vater, 1 Kind, 7 Jahre alt.</a:t>
            </a:r>
          </a:p>
          <a:p>
            <a:pPr marL="88900" indent="0">
              <a:buNone/>
            </a:pPr>
            <a:endParaRPr lang="de-DE" sz="1050" dirty="0"/>
          </a:p>
          <a:p>
            <a:pPr marL="88900" indent="0">
              <a:buNone/>
            </a:pPr>
            <a:r>
              <a:rPr lang="de-DE" sz="1050" dirty="0"/>
              <a:t>Regelbedarf: 		1.402,-€ </a:t>
            </a:r>
          </a:p>
          <a:p>
            <a:pPr marL="88900" indent="0">
              <a:buNone/>
            </a:pPr>
            <a:r>
              <a:rPr lang="de-DE" sz="1050" dirty="0"/>
              <a:t>Kaltmiete: 			   470,-€</a:t>
            </a:r>
          </a:p>
          <a:p>
            <a:pPr marL="88900" indent="0">
              <a:buNone/>
            </a:pPr>
            <a:r>
              <a:rPr lang="de-DE" sz="1050" dirty="0"/>
              <a:t>Nebenkosten: 		   150,-€ </a:t>
            </a:r>
          </a:p>
          <a:p>
            <a:pPr marL="88900" indent="0">
              <a:buNone/>
            </a:pPr>
            <a:r>
              <a:rPr lang="de-DE" sz="1050" u="sng" dirty="0"/>
              <a:t>Heizkosten:     		   170,-€ </a:t>
            </a:r>
          </a:p>
          <a:p>
            <a:pPr marL="88900" indent="0">
              <a:buNone/>
            </a:pPr>
            <a:r>
              <a:rPr lang="de-DE" sz="1050" u="sng" dirty="0"/>
              <a:t>Bedarf nach Bürgergeld     		2.192,-€</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250,-€ </a:t>
            </a:r>
          </a:p>
          <a:p>
            <a:pPr marL="88900" indent="0">
              <a:buNone/>
            </a:pPr>
            <a:r>
              <a:rPr lang="de-DE" sz="1050" dirty="0"/>
              <a:t>Die Familie bezieht Bürgergeld: 	                       	                           1.942,-€</a:t>
            </a:r>
          </a:p>
          <a:p>
            <a:pPr marL="88900" indent="0">
              <a:buNone/>
            </a:pPr>
            <a:r>
              <a:rPr lang="de-DE" sz="1050" u="sng" dirty="0"/>
              <a:t>Die Familie bekommt pro Kind 20,-€ Sofortzuschlag:                                        20,-€  </a:t>
            </a:r>
          </a:p>
          <a:p>
            <a:pPr marL="88900" indent="0">
              <a:buNone/>
            </a:pPr>
            <a:r>
              <a:rPr lang="de-DE" sz="1050" u="sng" dirty="0"/>
              <a:t>Der Familie steht zum Leben (incl. Miete) zur Verfügung:                            2.212,-€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31,-€ </a:t>
            </a:r>
          </a:p>
          <a:p>
            <a:pPr marL="88900" indent="0">
              <a:buNone/>
            </a:pPr>
            <a:endParaRPr lang="de-DE" sz="1000" u="sng" dirty="0"/>
          </a:p>
        </p:txBody>
      </p:sp>
    </p:spTree>
    <p:extLst>
      <p:ext uri="{BB962C8B-B14F-4D97-AF65-F5344CB8AC3E}">
        <p14:creationId xmlns:p14="http://schemas.microsoft.com/office/powerpoint/2010/main" val="2139635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p:txBody>
          <a:bodyPr/>
          <a:lstStyle/>
          <a:p>
            <a:r>
              <a:rPr lang="de-DE" sz="1600" u="sng" dirty="0"/>
              <a:t>Beispielsberechnung - Erwerbseinkommen + Inanspruchnahme weiterer Transferleistungen in 2024 – 3-köpfige Familie aus Münchhausen</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p:txBody>
          <a:bodyPr/>
          <a:lstStyle/>
          <a:p>
            <a:pPr marL="88900" indent="0">
              <a:buNone/>
            </a:pPr>
            <a:r>
              <a:rPr lang="de-DE" sz="1050" dirty="0"/>
              <a:t>Beispiel: 3-köpfige Familie aus Münchhausen, 1 Kind, 7 Jahre alt, ein Elternteil als Pflegehilfskraft tätig.</a:t>
            </a:r>
          </a:p>
          <a:p>
            <a:pPr marL="88900" indent="0">
              <a:buNone/>
            </a:pPr>
            <a:r>
              <a:rPr lang="de-DE" sz="1050" dirty="0"/>
              <a:t>Einkommen Pflegehilfskraft:  		Brutto: 2.418,60 €</a:t>
            </a:r>
          </a:p>
          <a:p>
            <a:pPr marL="88900" indent="0">
              <a:buNone/>
            </a:pPr>
            <a:r>
              <a:rPr lang="de-DE" sz="1050" dirty="0"/>
              <a:t>				  Netto: 1.928,11 €</a:t>
            </a:r>
          </a:p>
          <a:p>
            <a:pPr marL="88900" indent="0">
              <a:buNone/>
            </a:pPr>
            <a:r>
              <a:rPr lang="de-DE" sz="1050" u="sng" dirty="0"/>
              <a:t>Bedarf nach Bürgergeld: </a:t>
            </a:r>
          </a:p>
          <a:p>
            <a:pPr marL="88900" indent="0">
              <a:buNone/>
            </a:pPr>
            <a:r>
              <a:rPr lang="de-DE" sz="1050" dirty="0"/>
              <a:t>Regelbedarf: 		1.402,-€ </a:t>
            </a:r>
          </a:p>
          <a:p>
            <a:pPr marL="88900" indent="0">
              <a:buNone/>
            </a:pPr>
            <a:r>
              <a:rPr lang="de-DE" sz="1050" dirty="0"/>
              <a:t>Kaltmiete: 			   470,-€</a:t>
            </a:r>
          </a:p>
          <a:p>
            <a:pPr marL="88900" indent="0">
              <a:buNone/>
            </a:pPr>
            <a:r>
              <a:rPr lang="de-DE" sz="1050" dirty="0"/>
              <a:t>Nebenkosten: 		   150,-€ </a:t>
            </a:r>
          </a:p>
          <a:p>
            <a:pPr marL="88900" indent="0">
              <a:buNone/>
            </a:pPr>
            <a:r>
              <a:rPr lang="de-DE" sz="1050" u="sng" dirty="0"/>
              <a:t>Heizkosten:     		   170,-€ </a:t>
            </a:r>
          </a:p>
          <a:p>
            <a:pPr marL="88900" indent="0">
              <a:buNone/>
            </a:pPr>
            <a:r>
              <a:rPr lang="de-DE" sz="1050" u="sng" dirty="0"/>
              <a:t>Bedarf nach Bürgergeld     		2.192,-€ zzgl. 20,- € Sofortzuschlag =&gt; 2.212,- €</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1.928,11 €</a:t>
            </a:r>
          </a:p>
          <a:p>
            <a:pPr marL="88900" indent="0">
              <a:buNone/>
            </a:pPr>
            <a:r>
              <a:rPr lang="de-DE" sz="1050" dirty="0"/>
              <a:t>Kindergeld:                                                                       250,00 € </a:t>
            </a:r>
          </a:p>
          <a:p>
            <a:pPr marL="88900" indent="0">
              <a:buNone/>
            </a:pPr>
            <a:r>
              <a:rPr lang="de-DE" sz="1050" dirty="0"/>
              <a:t>Wohngeld: 			                   288,00 €</a:t>
            </a:r>
          </a:p>
          <a:p>
            <a:pPr marL="88900" indent="0">
              <a:buNone/>
            </a:pPr>
            <a:r>
              <a:rPr lang="de-DE" sz="1050" u="sng" dirty="0"/>
              <a:t>Kinderzuschlag: 		                   292,00 €</a:t>
            </a:r>
          </a:p>
          <a:p>
            <a:pPr marL="88900" indent="0">
              <a:buNone/>
            </a:pPr>
            <a:r>
              <a:rPr lang="de-DE" sz="1050" u="sng" dirty="0"/>
              <a:t>Zur Verfügung stehendes Haushaltseinkommen</a:t>
            </a:r>
            <a:r>
              <a:rPr lang="de-DE" sz="1050" u="sng"/>
              <a:t>:      2.758,11 </a:t>
            </a:r>
            <a:r>
              <a:rPr lang="de-DE" sz="1050" u="sng" dirty="0"/>
              <a:t>€  </a:t>
            </a:r>
            <a:r>
              <a:rPr lang="de-DE" sz="1050" u="sng" dirty="0">
                <a:highlight>
                  <a:srgbClr val="FFFF00"/>
                </a:highlight>
              </a:rPr>
              <a:t>( = 546,11 € mehr Haushaltseinkommen </a:t>
            </a:r>
            <a:r>
              <a:rPr lang="de-DE" sz="1050" u="sng" dirty="0" err="1">
                <a:highlight>
                  <a:srgbClr val="FFFF00"/>
                </a:highlight>
              </a:rPr>
              <a:t>ggü</a:t>
            </a:r>
            <a:r>
              <a:rPr lang="de-DE" sz="1050" u="sng" dirty="0">
                <a:highlight>
                  <a:srgbClr val="FFFF00"/>
                </a:highlight>
              </a:rPr>
              <a:t>. Bürgergeld)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31,-€</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dirty="0"/>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23</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4226479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p:txBody>
          <a:bodyPr/>
          <a:lstStyle/>
          <a:p>
            <a:r>
              <a:rPr lang="de-DE" sz="2000" u="sng" dirty="0"/>
              <a:t>Beispiel – Bürgergeldhöhe 2024, 3-köpfige Familie aus Cölbe</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24</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3-köpfige Familie aus Cölbe, Mutter, Vater, 1 Kind, 7 Jahre alt.</a:t>
            </a:r>
          </a:p>
          <a:p>
            <a:pPr marL="88900" indent="0">
              <a:buNone/>
            </a:pPr>
            <a:endParaRPr lang="de-DE" sz="1050" dirty="0"/>
          </a:p>
          <a:p>
            <a:pPr marL="88900" indent="0">
              <a:buNone/>
            </a:pPr>
            <a:r>
              <a:rPr lang="de-DE" sz="1050" dirty="0"/>
              <a:t>Regelbedarf: 		1.402,-€ </a:t>
            </a:r>
          </a:p>
          <a:p>
            <a:pPr marL="88900" indent="0">
              <a:buNone/>
            </a:pPr>
            <a:r>
              <a:rPr lang="de-DE" sz="1050" dirty="0"/>
              <a:t>Kaltmiete: 			   560,-€</a:t>
            </a:r>
          </a:p>
          <a:p>
            <a:pPr marL="88900" indent="0">
              <a:buNone/>
            </a:pPr>
            <a:r>
              <a:rPr lang="de-DE" sz="1050" dirty="0"/>
              <a:t>Nebenkosten: 		   150,-€ </a:t>
            </a:r>
          </a:p>
          <a:p>
            <a:pPr marL="88900" indent="0">
              <a:buNone/>
            </a:pPr>
            <a:r>
              <a:rPr lang="de-DE" sz="1050" u="sng" dirty="0"/>
              <a:t>Heizkosten:     		   170,-€ </a:t>
            </a:r>
          </a:p>
          <a:p>
            <a:pPr marL="88900" indent="0">
              <a:buNone/>
            </a:pPr>
            <a:r>
              <a:rPr lang="de-DE" sz="1050" u="sng" dirty="0"/>
              <a:t>Bedarf nach Bürgergeld     		2.282,-€</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250,-€ </a:t>
            </a:r>
          </a:p>
          <a:p>
            <a:pPr marL="88900" indent="0">
              <a:buNone/>
            </a:pPr>
            <a:r>
              <a:rPr lang="de-DE" sz="1050" dirty="0"/>
              <a:t>Die Familie bezieht Bürgergeld: 	                       	                           2.032,-€</a:t>
            </a:r>
          </a:p>
          <a:p>
            <a:pPr marL="88900" indent="0">
              <a:buNone/>
            </a:pPr>
            <a:r>
              <a:rPr lang="de-DE" sz="1050" u="sng" dirty="0"/>
              <a:t>Die Familie bekommt pro Kind 20,-€ Sofortzuschlag:                                        20,-€  </a:t>
            </a:r>
          </a:p>
          <a:p>
            <a:pPr marL="88900" indent="0">
              <a:buNone/>
            </a:pPr>
            <a:r>
              <a:rPr lang="de-DE" sz="1050" u="sng" dirty="0"/>
              <a:t>Der Familie steht zum Leben (incl. Miete) zur Verfügung:                            2.302,-€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31,-€ </a:t>
            </a:r>
          </a:p>
          <a:p>
            <a:pPr marL="88900" indent="0">
              <a:buNone/>
            </a:pPr>
            <a:endParaRPr lang="de-DE" sz="1000" u="sng" dirty="0"/>
          </a:p>
        </p:txBody>
      </p:sp>
    </p:spTree>
    <p:extLst>
      <p:ext uri="{BB962C8B-B14F-4D97-AF65-F5344CB8AC3E}">
        <p14:creationId xmlns:p14="http://schemas.microsoft.com/office/powerpoint/2010/main" val="715644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p:txBody>
          <a:bodyPr/>
          <a:lstStyle/>
          <a:p>
            <a:r>
              <a:rPr lang="de-DE" sz="1600" u="sng" dirty="0"/>
              <a:t>Beispielsberechnung - Erwerbseinkommen + Inanspruchnahme weiterer Transferleistungen in 2024 – 3-köpfige Familie aus Cölbe</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a:xfrm>
            <a:off x="663575" y="1166019"/>
            <a:ext cx="8229600" cy="4525962"/>
          </a:xfrm>
        </p:spPr>
        <p:txBody>
          <a:bodyPr/>
          <a:lstStyle/>
          <a:p>
            <a:pPr marL="88900" indent="0">
              <a:buNone/>
            </a:pPr>
            <a:r>
              <a:rPr lang="de-DE" sz="1050" dirty="0">
                <a:solidFill>
                  <a:schemeClr val="tx1"/>
                </a:solidFill>
              </a:rPr>
              <a:t>Beispiel: 3-köpfige Familie aus Cölbe, 1 Kind, 7 Jahre alt, ein Elternteil als Pflegehilfskraft tätig.</a:t>
            </a:r>
          </a:p>
          <a:p>
            <a:pPr marL="88900" indent="0">
              <a:buNone/>
            </a:pPr>
            <a:r>
              <a:rPr lang="de-DE" sz="1050" dirty="0">
                <a:solidFill>
                  <a:schemeClr val="tx1"/>
                </a:solidFill>
              </a:rPr>
              <a:t>Einkommen Pflegehilfskraft:  		Brutto: 2.418,60 €</a:t>
            </a:r>
          </a:p>
          <a:p>
            <a:pPr marL="88900" indent="0">
              <a:buNone/>
            </a:pPr>
            <a:r>
              <a:rPr lang="de-DE" sz="1050" dirty="0">
                <a:solidFill>
                  <a:schemeClr val="tx1"/>
                </a:solidFill>
              </a:rPr>
              <a:t>				  Netto: 1.928,11 €</a:t>
            </a:r>
          </a:p>
          <a:p>
            <a:pPr marL="88900" indent="0">
              <a:buNone/>
            </a:pPr>
            <a:r>
              <a:rPr lang="de-DE" sz="1050" u="sng" dirty="0">
                <a:solidFill>
                  <a:schemeClr val="tx1"/>
                </a:solidFill>
              </a:rPr>
              <a:t>Bedarf nach Bürgergeld: </a:t>
            </a:r>
          </a:p>
          <a:p>
            <a:pPr marL="88900" indent="0">
              <a:buNone/>
            </a:pPr>
            <a:r>
              <a:rPr lang="de-DE" sz="1050" dirty="0">
                <a:solidFill>
                  <a:schemeClr val="tx1"/>
                </a:solidFill>
              </a:rPr>
              <a:t>Regelbedarf: 		1.402,-€ </a:t>
            </a:r>
          </a:p>
          <a:p>
            <a:pPr marL="88900" indent="0">
              <a:buNone/>
            </a:pPr>
            <a:r>
              <a:rPr lang="de-DE" sz="1050" dirty="0">
                <a:solidFill>
                  <a:schemeClr val="tx1"/>
                </a:solidFill>
              </a:rPr>
              <a:t>Kaltmiete: 			   560,-€</a:t>
            </a:r>
          </a:p>
          <a:p>
            <a:pPr marL="88900" indent="0">
              <a:buNone/>
            </a:pPr>
            <a:r>
              <a:rPr lang="de-DE" sz="1050" dirty="0">
                <a:solidFill>
                  <a:schemeClr val="tx1"/>
                </a:solidFill>
              </a:rPr>
              <a:t>Nebenkosten: 		   150,-€ </a:t>
            </a:r>
          </a:p>
          <a:p>
            <a:pPr marL="88900" indent="0">
              <a:buNone/>
            </a:pPr>
            <a:r>
              <a:rPr lang="de-DE" sz="1050" u="sng" dirty="0">
                <a:solidFill>
                  <a:schemeClr val="tx1"/>
                </a:solidFill>
              </a:rPr>
              <a:t>Heizkosten:     		   170,-€ </a:t>
            </a:r>
          </a:p>
          <a:p>
            <a:pPr marL="88900" indent="0">
              <a:buNone/>
            </a:pPr>
            <a:r>
              <a:rPr lang="de-DE" sz="1050" u="sng" dirty="0">
                <a:solidFill>
                  <a:schemeClr val="tx1"/>
                </a:solidFill>
              </a:rPr>
              <a:t>Bedarf nach Bürgergeld     		2.282,-€ zzgl. 20,- € Sofortzuschlag = &gt; 2.302,-€</a:t>
            </a:r>
          </a:p>
          <a:p>
            <a:pPr marL="88900" indent="0">
              <a:buNone/>
            </a:pPr>
            <a:endParaRPr lang="de-DE" sz="1050" u="sng" dirty="0">
              <a:solidFill>
                <a:schemeClr val="tx1"/>
              </a:solidFill>
            </a:endParaRPr>
          </a:p>
          <a:p>
            <a:pPr marL="88900" lvl="0" indent="0">
              <a:buNone/>
            </a:pPr>
            <a:r>
              <a:rPr lang="de-DE" sz="1050" u="sng" dirty="0">
                <a:solidFill>
                  <a:schemeClr val="tx1"/>
                </a:solidFill>
              </a:rPr>
              <a:t>Zur Verfügung stehendes Haushaltseinkommen bei Erwerbstätigkeit und Inanspruchnahme vorrangiger Transferleistungen: </a:t>
            </a:r>
          </a:p>
          <a:p>
            <a:pPr marL="88900" indent="0">
              <a:buNone/>
            </a:pPr>
            <a:r>
              <a:rPr lang="de-DE" sz="1050" dirty="0">
                <a:solidFill>
                  <a:schemeClr val="tx1"/>
                </a:solidFill>
              </a:rPr>
              <a:t>Netto-Erwerbseinkommen:                  	                1.928,11 €</a:t>
            </a:r>
          </a:p>
          <a:p>
            <a:pPr marL="88900" indent="0">
              <a:buNone/>
            </a:pPr>
            <a:r>
              <a:rPr lang="de-DE" sz="1050" dirty="0">
                <a:solidFill>
                  <a:schemeClr val="tx1"/>
                </a:solidFill>
              </a:rPr>
              <a:t>Kindergeld:                                                                       250,00 € </a:t>
            </a:r>
          </a:p>
          <a:p>
            <a:pPr marL="88900" indent="0">
              <a:buNone/>
            </a:pPr>
            <a:r>
              <a:rPr lang="de-DE" sz="1050" dirty="0">
                <a:solidFill>
                  <a:schemeClr val="tx1"/>
                </a:solidFill>
              </a:rPr>
              <a:t>Wohngeld: 			                   288,00 €</a:t>
            </a:r>
          </a:p>
          <a:p>
            <a:pPr marL="88900" indent="0">
              <a:buNone/>
            </a:pPr>
            <a:r>
              <a:rPr lang="de-DE" sz="1050" u="sng" dirty="0">
                <a:solidFill>
                  <a:schemeClr val="tx1"/>
                </a:solidFill>
              </a:rPr>
              <a:t>Kinderzuschlag: 		                   292,00 €</a:t>
            </a:r>
          </a:p>
          <a:p>
            <a:pPr marL="88900" indent="0">
              <a:buNone/>
            </a:pPr>
            <a:r>
              <a:rPr lang="de-DE" sz="1050" u="sng" dirty="0">
                <a:solidFill>
                  <a:schemeClr val="tx1"/>
                </a:solidFill>
              </a:rPr>
              <a:t>Zur Verfügung stehendes Haushaltseinkommen:      2.758,11 €  </a:t>
            </a:r>
            <a:r>
              <a:rPr lang="de-DE" sz="1050" u="sng" dirty="0">
                <a:solidFill>
                  <a:schemeClr val="tx1"/>
                </a:solidFill>
                <a:highlight>
                  <a:srgbClr val="FFFF00"/>
                </a:highlight>
              </a:rPr>
              <a:t>( =&gt; 456,11 €  mehr Haushaltseinkommen </a:t>
            </a:r>
            <a:r>
              <a:rPr lang="de-DE" sz="1050" u="sng" dirty="0" err="1">
                <a:solidFill>
                  <a:schemeClr val="tx1"/>
                </a:solidFill>
                <a:highlight>
                  <a:srgbClr val="FFFF00"/>
                </a:highlight>
              </a:rPr>
              <a:t>ggü</a:t>
            </a:r>
            <a:r>
              <a:rPr lang="de-DE" sz="1050" u="sng" dirty="0">
                <a:solidFill>
                  <a:schemeClr val="tx1"/>
                </a:solidFill>
                <a:highlight>
                  <a:srgbClr val="FFFF00"/>
                </a:highlight>
              </a:rPr>
              <a:t>. Bürgergeld)</a:t>
            </a:r>
          </a:p>
          <a:p>
            <a:pPr marL="88900" indent="0">
              <a:buNone/>
            </a:pPr>
            <a:endParaRPr lang="de-DE" sz="1050" u="sng" dirty="0">
              <a:solidFill>
                <a:schemeClr val="tx1"/>
              </a:solidFill>
            </a:endParaRPr>
          </a:p>
          <a:p>
            <a:pPr marL="88900" indent="0">
              <a:buNone/>
            </a:pPr>
            <a:r>
              <a:rPr lang="de-DE" sz="1050" u="sng" dirty="0">
                <a:solidFill>
                  <a:schemeClr val="tx1"/>
                </a:solidFill>
              </a:rPr>
              <a:t>Zusätzliche Vergünstigungen / Leistungen (auch bei Bezug von Wohngeld / Kinderzuschlag):</a:t>
            </a:r>
          </a:p>
          <a:p>
            <a:pPr>
              <a:buFont typeface="Wingdings" panose="05000000000000000000" pitchFamily="2" charset="2"/>
              <a:buChar char="Ø"/>
            </a:pPr>
            <a:r>
              <a:rPr lang="de-DE" sz="1050" dirty="0">
                <a:solidFill>
                  <a:schemeClr val="tx1"/>
                </a:solidFill>
              </a:rPr>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solidFill>
                  <a:schemeClr val="tx1"/>
                </a:solidFill>
              </a:rPr>
              <a:t>HessenpassMobil</a:t>
            </a:r>
            <a:r>
              <a:rPr lang="de-DE" sz="1050" dirty="0">
                <a:solidFill>
                  <a:schemeClr val="tx1"/>
                </a:solidFill>
              </a:rPr>
              <a:t> (vergünstigtes Deutschlandticket) für 31,-€</a:t>
            </a:r>
          </a:p>
          <a:p>
            <a:pPr marL="1395413" lvl="3" indent="0">
              <a:buNone/>
            </a:pPr>
            <a:r>
              <a:rPr lang="de-DE" dirty="0">
                <a:solidFill>
                  <a:schemeClr val="tx1"/>
                </a:solidFill>
                <a:hlinkClick r:id="rId2">
                  <a:extLst>
                    <a:ext uri="{A12FA001-AC4F-418D-AE19-62706E023703}">
                      <ahyp:hlinkClr xmlns:ahyp="http://schemas.microsoft.com/office/drawing/2018/hyperlinkcolor" val="tx"/>
                    </a:ext>
                  </a:extLst>
                </a:hlinkClick>
              </a:rPr>
              <a:t>https://www.biallo.de/vergleiche/soziales/wohngeld/nc/#</a:t>
            </a:r>
            <a:endParaRPr lang="de-DE" dirty="0">
              <a:solidFill>
                <a:schemeClr val="tx1"/>
              </a:solidFill>
            </a:endParaRPr>
          </a:p>
          <a:p>
            <a:pPr marL="1395413" lvl="3" indent="0">
              <a:buNone/>
            </a:pPr>
            <a:r>
              <a:rPr lang="de-DE" u="sng" dirty="0">
                <a:solidFill>
                  <a:schemeClr val="tx1"/>
                </a:solidFill>
                <a:hlinkClick r:id="rId3">
                  <a:extLst>
                    <a:ext uri="{A12FA001-AC4F-418D-AE19-62706E023703}">
                      <ahyp:hlinkClr xmlns:ahyp="http://schemas.microsoft.com/office/drawing/2018/hyperlinkcolor" val="tx"/>
                    </a:ext>
                  </a:extLst>
                </a:hlinkClick>
              </a:rPr>
              <a:t>https://www.smart-rechner.de/kinderzuschlag/rechner.php</a:t>
            </a:r>
            <a:endParaRPr lang="de-DE" dirty="0">
              <a:solidFill>
                <a:schemeClr val="tx1"/>
              </a:solidFill>
            </a:endParaRPr>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dirty="0"/>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25</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618512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p:txBody>
          <a:bodyPr/>
          <a:lstStyle/>
          <a:p>
            <a:r>
              <a:rPr lang="de-DE" sz="2000" u="sng" dirty="0"/>
              <a:t>Beispiel – Bürgergeldhöhe 2024, 3-köpfige Familie aus Marburg</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26</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3-köpfige Familie aus Marburg, Mutter, Vater, 1 Kind, 7 Jahre alt.</a:t>
            </a:r>
          </a:p>
          <a:p>
            <a:pPr marL="88900" indent="0">
              <a:buNone/>
            </a:pPr>
            <a:endParaRPr lang="de-DE" sz="1050" dirty="0"/>
          </a:p>
          <a:p>
            <a:pPr marL="88900" indent="0">
              <a:buNone/>
            </a:pPr>
            <a:r>
              <a:rPr lang="de-DE" sz="1050" dirty="0"/>
              <a:t>Regelbedarf: 		1.402,-€ </a:t>
            </a:r>
          </a:p>
          <a:p>
            <a:pPr marL="88900" indent="0">
              <a:buNone/>
            </a:pPr>
            <a:r>
              <a:rPr lang="de-DE" sz="1050" dirty="0"/>
              <a:t>Kaltmiete: 			   600,-€</a:t>
            </a:r>
          </a:p>
          <a:p>
            <a:pPr marL="88900" indent="0">
              <a:buNone/>
            </a:pPr>
            <a:r>
              <a:rPr lang="de-DE" sz="1050" dirty="0"/>
              <a:t>Nebenkosten: 		   230,-€ </a:t>
            </a:r>
          </a:p>
          <a:p>
            <a:pPr marL="88900" indent="0">
              <a:buNone/>
            </a:pPr>
            <a:r>
              <a:rPr lang="de-DE" sz="1050" u="sng" dirty="0"/>
              <a:t>Heizkosten:     		   170,-€ </a:t>
            </a:r>
          </a:p>
          <a:p>
            <a:pPr marL="88900" indent="0">
              <a:buNone/>
            </a:pPr>
            <a:r>
              <a:rPr lang="de-DE" sz="1050" u="sng" dirty="0"/>
              <a:t>Bedarf nach Bürgergeld     		2.402,-€</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250,-€ </a:t>
            </a:r>
          </a:p>
          <a:p>
            <a:pPr marL="88900" indent="0">
              <a:buNone/>
            </a:pPr>
            <a:r>
              <a:rPr lang="de-DE" sz="1050" dirty="0"/>
              <a:t>Die Familie bezieht Bürgergeld: 	                       	                           2.152,-€</a:t>
            </a:r>
          </a:p>
          <a:p>
            <a:pPr marL="88900" indent="0">
              <a:buNone/>
            </a:pPr>
            <a:r>
              <a:rPr lang="de-DE" sz="1050" u="sng" dirty="0"/>
              <a:t>Die Familie bekommt pro Kind 20,-€ Sofortzuschlag:                                        20,-€  </a:t>
            </a:r>
          </a:p>
          <a:p>
            <a:pPr marL="88900" indent="0">
              <a:buNone/>
            </a:pPr>
            <a:r>
              <a:rPr lang="de-DE" sz="1050" u="sng" dirty="0"/>
              <a:t>Der Familie steht zum Leben (incl. Miete) zur Verfügung:                            2.422,-€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 </a:t>
            </a:r>
          </a:p>
          <a:p>
            <a:pPr marL="88900" indent="0">
              <a:buNone/>
            </a:pPr>
            <a:endParaRPr lang="de-DE" sz="1000" u="sng" dirty="0"/>
          </a:p>
        </p:txBody>
      </p:sp>
    </p:spTree>
    <p:extLst>
      <p:ext uri="{BB962C8B-B14F-4D97-AF65-F5344CB8AC3E}">
        <p14:creationId xmlns:p14="http://schemas.microsoft.com/office/powerpoint/2010/main" val="2652294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p:txBody>
          <a:bodyPr/>
          <a:lstStyle/>
          <a:p>
            <a:r>
              <a:rPr lang="de-DE" sz="1600" u="sng" dirty="0"/>
              <a:t>Beispielsberechnung - Erwerbseinkommen + Inanspruchnahme weiterer Transferleistungen in 2024 – 3-köpfige Familie aus Marburg</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a:xfrm>
            <a:off x="663575" y="1166019"/>
            <a:ext cx="8229600" cy="4525962"/>
          </a:xfrm>
        </p:spPr>
        <p:txBody>
          <a:bodyPr/>
          <a:lstStyle/>
          <a:p>
            <a:pPr marL="88900" indent="0">
              <a:buNone/>
            </a:pPr>
            <a:r>
              <a:rPr lang="de-DE" sz="1050" dirty="0">
                <a:solidFill>
                  <a:schemeClr val="tx1"/>
                </a:solidFill>
              </a:rPr>
              <a:t>Beispiel: 3-köpfige Familie aus Marburg, 1 Kind, 7 Jahre alt, ein Elternteil als Pflegehilfskraft tätig.</a:t>
            </a:r>
          </a:p>
          <a:p>
            <a:pPr marL="88900" indent="0">
              <a:buNone/>
            </a:pPr>
            <a:r>
              <a:rPr lang="de-DE" sz="1050" dirty="0">
                <a:solidFill>
                  <a:schemeClr val="tx1"/>
                </a:solidFill>
              </a:rPr>
              <a:t>Einkommen Pflegehilfskraft:  		Brutto: 2.418,60 €</a:t>
            </a:r>
          </a:p>
          <a:p>
            <a:pPr marL="88900" indent="0">
              <a:buNone/>
            </a:pPr>
            <a:r>
              <a:rPr lang="de-DE" sz="1050" dirty="0">
                <a:solidFill>
                  <a:schemeClr val="tx1"/>
                </a:solidFill>
              </a:rPr>
              <a:t>				  Netto: 1.928,11 €</a:t>
            </a:r>
          </a:p>
          <a:p>
            <a:pPr marL="88900" indent="0">
              <a:buNone/>
            </a:pPr>
            <a:r>
              <a:rPr lang="de-DE" sz="1050" u="sng" dirty="0">
                <a:solidFill>
                  <a:schemeClr val="tx1"/>
                </a:solidFill>
              </a:rPr>
              <a:t>Bedarf nach Bürgergeld: </a:t>
            </a:r>
          </a:p>
          <a:p>
            <a:pPr marL="88900" indent="0">
              <a:buNone/>
            </a:pPr>
            <a:r>
              <a:rPr lang="de-DE" sz="1050" dirty="0"/>
              <a:t>Regelbedarf: 		1.402,-€ </a:t>
            </a:r>
          </a:p>
          <a:p>
            <a:pPr marL="88900" indent="0">
              <a:buNone/>
            </a:pPr>
            <a:r>
              <a:rPr lang="de-DE" sz="1050" dirty="0"/>
              <a:t>Kaltmiete: 			   600,-€</a:t>
            </a:r>
          </a:p>
          <a:p>
            <a:pPr marL="88900" indent="0">
              <a:buNone/>
            </a:pPr>
            <a:r>
              <a:rPr lang="de-DE" sz="1050" dirty="0"/>
              <a:t>Nebenkosten: 		   230,-€ </a:t>
            </a:r>
          </a:p>
          <a:p>
            <a:pPr marL="88900" indent="0">
              <a:buNone/>
            </a:pPr>
            <a:r>
              <a:rPr lang="de-DE" sz="1050" u="sng" dirty="0"/>
              <a:t>Heizkosten:     		   170,-€ </a:t>
            </a:r>
          </a:p>
          <a:p>
            <a:pPr marL="88900" indent="0">
              <a:buNone/>
            </a:pPr>
            <a:r>
              <a:rPr lang="de-DE" sz="1050" u="sng" dirty="0"/>
              <a:t>Bedarf nach Bürgergeld     		2.402,-€ zzgl. 20,-€ Sofortzuschlag =&gt; 2.422,-€</a:t>
            </a:r>
          </a:p>
          <a:p>
            <a:pPr marL="88900" indent="0">
              <a:buNone/>
            </a:pPr>
            <a:endParaRPr lang="de-DE" sz="1050" u="sng" dirty="0">
              <a:solidFill>
                <a:schemeClr val="tx1"/>
              </a:solidFill>
            </a:endParaRPr>
          </a:p>
          <a:p>
            <a:pPr marL="88900" lvl="0" indent="0">
              <a:buNone/>
            </a:pPr>
            <a:r>
              <a:rPr lang="de-DE" sz="1050" u="sng" dirty="0">
                <a:solidFill>
                  <a:schemeClr val="tx1"/>
                </a:solidFill>
              </a:rPr>
              <a:t>Zur Verfügung stehendes Haushaltseinkommen bei Erwerbstätigkeit und Inanspruchnahme vorrangiger Transferleistungen: </a:t>
            </a:r>
          </a:p>
          <a:p>
            <a:pPr marL="88900" indent="0">
              <a:buNone/>
            </a:pPr>
            <a:r>
              <a:rPr lang="de-DE" sz="1050" dirty="0">
                <a:solidFill>
                  <a:schemeClr val="tx1"/>
                </a:solidFill>
              </a:rPr>
              <a:t>Netto-Erwerbseinkommen:                  	                1.928,11 €</a:t>
            </a:r>
          </a:p>
          <a:p>
            <a:pPr marL="88900" indent="0">
              <a:buNone/>
            </a:pPr>
            <a:r>
              <a:rPr lang="de-DE" sz="1050" dirty="0">
                <a:solidFill>
                  <a:schemeClr val="tx1"/>
                </a:solidFill>
              </a:rPr>
              <a:t>Kindergeld:                                                                       250,00 € </a:t>
            </a:r>
          </a:p>
          <a:p>
            <a:pPr marL="88900" indent="0">
              <a:buNone/>
            </a:pPr>
            <a:r>
              <a:rPr lang="de-DE" sz="1050" dirty="0">
                <a:solidFill>
                  <a:schemeClr val="tx1"/>
                </a:solidFill>
              </a:rPr>
              <a:t>Wohngeld: 			                   448,00 €</a:t>
            </a:r>
          </a:p>
          <a:p>
            <a:pPr marL="88900" indent="0">
              <a:buNone/>
            </a:pPr>
            <a:r>
              <a:rPr lang="de-DE" sz="1050" u="sng" dirty="0">
                <a:solidFill>
                  <a:schemeClr val="tx1"/>
                </a:solidFill>
              </a:rPr>
              <a:t>Kinderzuschlag: 		                   292,00 €</a:t>
            </a:r>
          </a:p>
          <a:p>
            <a:pPr marL="88900" indent="0">
              <a:buNone/>
            </a:pPr>
            <a:r>
              <a:rPr lang="de-DE" sz="1050" u="sng" dirty="0">
                <a:solidFill>
                  <a:schemeClr val="tx1"/>
                </a:solidFill>
              </a:rPr>
              <a:t>Zur Verfügung stehendes Haushaltseinkommen:      2.918,11 €  </a:t>
            </a:r>
            <a:r>
              <a:rPr lang="de-DE" sz="1050" u="sng" dirty="0">
                <a:solidFill>
                  <a:schemeClr val="tx1"/>
                </a:solidFill>
                <a:highlight>
                  <a:srgbClr val="FFFF00"/>
                </a:highlight>
              </a:rPr>
              <a:t>( = 496,11 € mehr </a:t>
            </a:r>
            <a:r>
              <a:rPr lang="de-DE" sz="1050" u="sng" dirty="0" err="1">
                <a:solidFill>
                  <a:schemeClr val="tx1"/>
                </a:solidFill>
                <a:highlight>
                  <a:srgbClr val="FFFF00"/>
                </a:highlight>
              </a:rPr>
              <a:t>ggü</a:t>
            </a:r>
            <a:r>
              <a:rPr lang="de-DE" sz="1050" u="sng" dirty="0">
                <a:solidFill>
                  <a:schemeClr val="tx1"/>
                </a:solidFill>
                <a:highlight>
                  <a:srgbClr val="FFFF00"/>
                </a:highlight>
              </a:rPr>
              <a:t>. Bürgergeld).   </a:t>
            </a:r>
          </a:p>
          <a:p>
            <a:pPr marL="88900" indent="0">
              <a:buNone/>
            </a:pPr>
            <a:endParaRPr lang="de-DE" sz="1050" u="sng" dirty="0">
              <a:solidFill>
                <a:schemeClr val="tx1"/>
              </a:solidFill>
            </a:endParaRPr>
          </a:p>
          <a:p>
            <a:pPr marL="88900" indent="0">
              <a:buNone/>
            </a:pPr>
            <a:r>
              <a:rPr lang="de-DE" sz="1050" u="sng" dirty="0">
                <a:solidFill>
                  <a:schemeClr val="tx1"/>
                </a:solidFill>
              </a:rPr>
              <a:t>Zusätzliche Vergünstigungen / Leistungen (auch bei Bezug von Wohngeld / Kinderzuschlag):</a:t>
            </a:r>
          </a:p>
          <a:p>
            <a:pPr>
              <a:buFont typeface="Wingdings" panose="05000000000000000000" pitchFamily="2" charset="2"/>
              <a:buChar char="Ø"/>
            </a:pPr>
            <a:r>
              <a:rPr lang="de-DE" sz="1050" dirty="0">
                <a:solidFill>
                  <a:schemeClr val="tx1"/>
                </a:solidFill>
              </a:rPr>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solidFill>
                  <a:schemeClr val="tx1"/>
                </a:solidFill>
              </a:rPr>
              <a:t>HessenpassMobil</a:t>
            </a:r>
            <a:r>
              <a:rPr lang="de-DE" sz="1050" dirty="0">
                <a:solidFill>
                  <a:schemeClr val="tx1"/>
                </a:solidFill>
              </a:rPr>
              <a:t> (vergünstigtes Deutschlandticket) für 25,-€ bei Vorlage des Marburger Teilhabepasses</a:t>
            </a:r>
          </a:p>
          <a:p>
            <a:pPr marL="1395413" lvl="3" indent="0">
              <a:buNone/>
            </a:pPr>
            <a:r>
              <a:rPr lang="de-DE" dirty="0">
                <a:solidFill>
                  <a:schemeClr val="tx1"/>
                </a:solidFill>
                <a:hlinkClick r:id="rId2">
                  <a:extLst>
                    <a:ext uri="{A12FA001-AC4F-418D-AE19-62706E023703}">
                      <ahyp:hlinkClr xmlns:ahyp="http://schemas.microsoft.com/office/drawing/2018/hyperlinkcolor" val="tx"/>
                    </a:ext>
                  </a:extLst>
                </a:hlinkClick>
              </a:rPr>
              <a:t>https://www.biallo.de/vergleiche/soziales/wohngeld/nc/#</a:t>
            </a:r>
            <a:endParaRPr lang="de-DE" dirty="0">
              <a:solidFill>
                <a:schemeClr val="tx1"/>
              </a:solidFill>
            </a:endParaRPr>
          </a:p>
          <a:p>
            <a:pPr marL="1395413" lvl="3" indent="0">
              <a:buNone/>
            </a:pPr>
            <a:r>
              <a:rPr lang="de-DE" u="sng" dirty="0">
                <a:solidFill>
                  <a:schemeClr val="tx1"/>
                </a:solidFill>
                <a:hlinkClick r:id="rId3">
                  <a:extLst>
                    <a:ext uri="{A12FA001-AC4F-418D-AE19-62706E023703}">
                      <ahyp:hlinkClr xmlns:ahyp="http://schemas.microsoft.com/office/drawing/2018/hyperlinkcolor" val="tx"/>
                    </a:ext>
                  </a:extLst>
                </a:hlinkClick>
              </a:rPr>
              <a:t>https://www.smart-rechner.de/kinderzuschlag/rechner.php</a:t>
            </a:r>
            <a:endParaRPr lang="de-DE" dirty="0">
              <a:solidFill>
                <a:schemeClr val="tx1"/>
              </a:solidFill>
            </a:endParaRPr>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dirty="0"/>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27</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2267188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p:txBody>
          <a:bodyPr/>
          <a:lstStyle/>
          <a:p>
            <a:r>
              <a:rPr lang="de-DE" sz="2000" u="sng" dirty="0"/>
              <a:t>Beispiel – Bürgergeldhöhe 2024, 4-köpfige Familie aus Münchhausen</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28</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4-köpfige Familie aus Münchhausen, 2 Kinder, 5 und 7 Jahre alt.</a:t>
            </a:r>
          </a:p>
          <a:p>
            <a:pPr marL="88900" indent="0">
              <a:buNone/>
            </a:pPr>
            <a:endParaRPr lang="de-DE" sz="1050" dirty="0"/>
          </a:p>
          <a:p>
            <a:pPr marL="88900" indent="0">
              <a:buNone/>
            </a:pPr>
            <a:r>
              <a:rPr lang="de-DE" sz="1050" dirty="0"/>
              <a:t>Regelbedarf: 		1.759,-€ </a:t>
            </a:r>
          </a:p>
          <a:p>
            <a:pPr marL="88900" indent="0">
              <a:buNone/>
            </a:pPr>
            <a:r>
              <a:rPr lang="de-DE" sz="1050" dirty="0"/>
              <a:t>Kaltmiete: 			   530,-€</a:t>
            </a:r>
          </a:p>
          <a:p>
            <a:pPr marL="88900" indent="0">
              <a:buNone/>
            </a:pPr>
            <a:r>
              <a:rPr lang="de-DE" sz="1050" dirty="0"/>
              <a:t>Nebenkosten: 		   200,-€ </a:t>
            </a:r>
          </a:p>
          <a:p>
            <a:pPr marL="88900" indent="0">
              <a:buNone/>
            </a:pPr>
            <a:r>
              <a:rPr lang="de-DE" sz="1050" u="sng" dirty="0"/>
              <a:t>Heizkosten:     		   250,-€ </a:t>
            </a:r>
          </a:p>
          <a:p>
            <a:pPr marL="88900" indent="0">
              <a:buNone/>
            </a:pPr>
            <a:r>
              <a:rPr lang="de-DE" sz="1050" u="sng" dirty="0"/>
              <a:t>Bedarf nach Bürgergeld     		2.739,-€</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500,-€ </a:t>
            </a:r>
          </a:p>
          <a:p>
            <a:pPr marL="88900" indent="0">
              <a:buNone/>
            </a:pPr>
            <a:r>
              <a:rPr lang="de-DE" sz="1050" dirty="0"/>
              <a:t>Die Familie bezieht Bürgergeld: 	                       	                           2.239,-€</a:t>
            </a:r>
          </a:p>
          <a:p>
            <a:pPr marL="88900" indent="0">
              <a:buNone/>
            </a:pPr>
            <a:r>
              <a:rPr lang="de-DE" sz="1050" u="sng" dirty="0"/>
              <a:t>Die Familie bekommt pro Kind 20,-€ Sofortzuschlag:                                        40,-€  </a:t>
            </a:r>
          </a:p>
          <a:p>
            <a:pPr marL="88900" indent="0">
              <a:buNone/>
            </a:pPr>
            <a:r>
              <a:rPr lang="de-DE" sz="1050" u="sng" dirty="0"/>
              <a:t>Der Familie steht zum Leben (incl. Miete) zur Verfügung:                            2.779,-€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31,-€ </a:t>
            </a:r>
          </a:p>
          <a:p>
            <a:pPr marL="88900" indent="0">
              <a:buNone/>
            </a:pPr>
            <a:endParaRPr lang="de-DE" sz="1000" u="sng" dirty="0"/>
          </a:p>
        </p:txBody>
      </p:sp>
    </p:spTree>
    <p:extLst>
      <p:ext uri="{BB962C8B-B14F-4D97-AF65-F5344CB8AC3E}">
        <p14:creationId xmlns:p14="http://schemas.microsoft.com/office/powerpoint/2010/main" val="3391629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p:txBody>
          <a:bodyPr/>
          <a:lstStyle/>
          <a:p>
            <a:r>
              <a:rPr lang="de-DE" sz="1600" u="sng" dirty="0"/>
              <a:t>Beispielsberechnung - Erwerbseinkommen + Inanspruchnahme weiterer Transferleistungen in 2024 – 4-köpfige Familie aus Münchhausen</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p:txBody>
          <a:bodyPr/>
          <a:lstStyle/>
          <a:p>
            <a:pPr marL="88900" indent="0">
              <a:buNone/>
            </a:pPr>
            <a:r>
              <a:rPr lang="de-DE" sz="1050" dirty="0"/>
              <a:t>Beispiel: 4-köpfige Familie aus Münchhausen, 2 Kinder, 5 und 7 Jahre alt, ein Elternteil als Pflegehilfskraft tätig.</a:t>
            </a:r>
          </a:p>
          <a:p>
            <a:pPr marL="88900" indent="0">
              <a:buNone/>
            </a:pPr>
            <a:r>
              <a:rPr lang="de-DE" sz="1050" dirty="0"/>
              <a:t>Einkommen Pflegehilfskraft Mann:  		Brutto: 2.418,60 €</a:t>
            </a:r>
          </a:p>
          <a:p>
            <a:pPr marL="88900" indent="0">
              <a:buNone/>
            </a:pPr>
            <a:r>
              <a:rPr lang="de-DE" sz="1050" dirty="0"/>
              <a:t>				  Netto: 1.928,11 €</a:t>
            </a:r>
          </a:p>
          <a:p>
            <a:pPr marL="88900" indent="0">
              <a:buNone/>
            </a:pPr>
            <a:r>
              <a:rPr lang="de-DE" sz="1050" u="sng" dirty="0"/>
              <a:t>Bedarf nach Bürgergeld: </a:t>
            </a:r>
          </a:p>
          <a:p>
            <a:pPr marL="88900" lvl="0" indent="0">
              <a:buNone/>
            </a:pPr>
            <a:r>
              <a:rPr lang="de-DE" sz="1050" dirty="0"/>
              <a:t>Regelbedarf: 		1.759,-€ </a:t>
            </a:r>
          </a:p>
          <a:p>
            <a:pPr marL="88900" lvl="0" indent="0">
              <a:buNone/>
            </a:pPr>
            <a:r>
              <a:rPr lang="de-DE" sz="1050" dirty="0"/>
              <a:t>Kaltmiete: 			   530,-€</a:t>
            </a:r>
          </a:p>
          <a:p>
            <a:pPr marL="88900" lvl="0" indent="0">
              <a:buNone/>
            </a:pPr>
            <a:r>
              <a:rPr lang="de-DE" sz="1050" dirty="0"/>
              <a:t>Nebenkosten: 		   200,-€ </a:t>
            </a:r>
          </a:p>
          <a:p>
            <a:pPr marL="88900" lvl="0" indent="0">
              <a:buNone/>
            </a:pPr>
            <a:r>
              <a:rPr lang="de-DE" sz="1050" u="sng" dirty="0"/>
              <a:t>Heizkosten:     		   250,-€ </a:t>
            </a:r>
          </a:p>
          <a:p>
            <a:pPr marL="88900" lvl="0" indent="0">
              <a:buNone/>
            </a:pPr>
            <a:r>
              <a:rPr lang="de-DE" sz="1050" u="sng" dirty="0"/>
              <a:t>Bedarf nach Bürgergeld:	     	2.739,-€ zzgl. 40,-€ Sofortzuschlag =&gt; 2. 779,-€</a:t>
            </a:r>
          </a:p>
          <a:p>
            <a:pPr marL="88900" lvl="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1.928,11 €</a:t>
            </a:r>
          </a:p>
          <a:p>
            <a:pPr marL="88900" indent="0">
              <a:buNone/>
            </a:pPr>
            <a:r>
              <a:rPr lang="de-DE" sz="1050" dirty="0"/>
              <a:t>Kindergeld:                                                                       500,00 € </a:t>
            </a:r>
          </a:p>
          <a:p>
            <a:pPr marL="88900" indent="0">
              <a:buNone/>
            </a:pPr>
            <a:r>
              <a:rPr lang="de-DE" sz="1050" dirty="0"/>
              <a:t>Wohngeld: 			                   517,00 €</a:t>
            </a:r>
          </a:p>
          <a:p>
            <a:pPr marL="88900" indent="0">
              <a:buNone/>
            </a:pPr>
            <a:r>
              <a:rPr lang="de-DE" sz="1050" u="sng" dirty="0"/>
              <a:t>Kinderzuschlag: 		                   584,00 €</a:t>
            </a:r>
          </a:p>
          <a:p>
            <a:pPr marL="88900" indent="0">
              <a:buNone/>
            </a:pPr>
            <a:r>
              <a:rPr lang="de-DE" sz="1050" u="sng" dirty="0"/>
              <a:t>Zur Verfügung stehendes Haushaltseinkommen:     3.529,11 €  </a:t>
            </a:r>
            <a:r>
              <a:rPr lang="de-DE" sz="1050" u="sng" dirty="0">
                <a:highlight>
                  <a:srgbClr val="FFFF00"/>
                </a:highlight>
              </a:rPr>
              <a:t>( = 750,11 € mehr Haushaltseinkommen </a:t>
            </a:r>
            <a:r>
              <a:rPr lang="de-DE" sz="1050" u="sng" dirty="0" err="1">
                <a:highlight>
                  <a:srgbClr val="FFFF00"/>
                </a:highlight>
              </a:rPr>
              <a:t>ggü</a:t>
            </a:r>
            <a:r>
              <a:rPr lang="de-DE" sz="1050" u="sng" dirty="0">
                <a:highlight>
                  <a:srgbClr val="FFFF00"/>
                </a:highlight>
              </a:rPr>
              <a:t>. Bürgergeld)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31,-€</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29</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1347937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4680D-3957-4B1E-B6DE-828055DC0E9B}"/>
              </a:ext>
            </a:extLst>
          </p:cNvPr>
          <p:cNvSpPr>
            <a:spLocks noGrp="1"/>
          </p:cNvSpPr>
          <p:nvPr>
            <p:ph type="title"/>
          </p:nvPr>
        </p:nvSpPr>
        <p:spPr/>
        <p:txBody>
          <a:bodyPr/>
          <a:lstStyle/>
          <a:p>
            <a:r>
              <a:rPr lang="de-DE" u="sng" dirty="0"/>
              <a:t>Der Erwerbstätigenfreibetrag seit 01.07.2023</a:t>
            </a:r>
          </a:p>
        </p:txBody>
      </p:sp>
      <p:sp>
        <p:nvSpPr>
          <p:cNvPr id="4" name="Fußzeilenplatzhalter 3">
            <a:extLst>
              <a:ext uri="{FF2B5EF4-FFF2-40B4-BE49-F238E27FC236}">
                <a16:creationId xmlns:a16="http://schemas.microsoft.com/office/drawing/2014/main" id="{E2C0451D-579B-4959-8C0D-3414A7FC481A}"/>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71418102-C1EE-4759-9F30-7C8128A9B0A5}"/>
              </a:ext>
            </a:extLst>
          </p:cNvPr>
          <p:cNvSpPr>
            <a:spLocks noGrp="1"/>
          </p:cNvSpPr>
          <p:nvPr>
            <p:ph type="sldNum" sz="quarter" idx="11"/>
          </p:nvPr>
        </p:nvSpPr>
        <p:spPr/>
        <p:txBody>
          <a:bodyPr/>
          <a:lstStyle/>
          <a:p>
            <a:fld id="{DC8927E2-E660-4982-9BE3-86DA6CF8CDF7}" type="slidenum">
              <a:rPr lang="de-DE" altLang="de-DE" smtClean="0"/>
              <a:pPr/>
              <a:t>3</a:t>
            </a:fld>
            <a:endParaRPr lang="de-DE" altLang="de-DE"/>
          </a:p>
        </p:txBody>
      </p:sp>
      <p:sp>
        <p:nvSpPr>
          <p:cNvPr id="6" name="Datumsplatzhalter 5">
            <a:extLst>
              <a:ext uri="{FF2B5EF4-FFF2-40B4-BE49-F238E27FC236}">
                <a16:creationId xmlns:a16="http://schemas.microsoft.com/office/drawing/2014/main" id="{21E68CAE-C640-4C71-A112-E1F8795D579D}"/>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pic>
        <p:nvPicPr>
          <p:cNvPr id="7" name="Inhaltsplatzhalter 6">
            <a:extLst>
              <a:ext uri="{FF2B5EF4-FFF2-40B4-BE49-F238E27FC236}">
                <a16:creationId xmlns:a16="http://schemas.microsoft.com/office/drawing/2014/main" id="{47E1A24C-8B5D-4782-AC0D-0D5FA78E106E}"/>
              </a:ext>
            </a:extLst>
          </p:cNvPr>
          <p:cNvPicPr>
            <a:picLocks noGrp="1" noChangeAspect="1"/>
          </p:cNvPicPr>
          <p:nvPr>
            <p:ph idx="1"/>
          </p:nvPr>
        </p:nvPicPr>
        <p:blipFill>
          <a:blip r:embed="rId2"/>
          <a:stretch>
            <a:fillRect/>
          </a:stretch>
        </p:blipFill>
        <p:spPr>
          <a:xfrm>
            <a:off x="2006736" y="1268413"/>
            <a:ext cx="5460728" cy="4525962"/>
          </a:xfrm>
          <a:prstGeom prst="rect">
            <a:avLst/>
          </a:prstGeom>
        </p:spPr>
      </p:pic>
    </p:spTree>
    <p:extLst>
      <p:ext uri="{BB962C8B-B14F-4D97-AF65-F5344CB8AC3E}">
        <p14:creationId xmlns:p14="http://schemas.microsoft.com/office/powerpoint/2010/main" val="93784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p:txBody>
          <a:bodyPr/>
          <a:lstStyle/>
          <a:p>
            <a:r>
              <a:rPr lang="de-DE" sz="2000" u="sng" dirty="0"/>
              <a:t>Beispiel – Bürgergeldhöhe 2024 – 4-köpfige Familie aus </a:t>
            </a:r>
            <a:r>
              <a:rPr lang="de-DE" sz="2000" u="sng" dirty="0" err="1"/>
              <a:t>Ebsdorfergrund</a:t>
            </a:r>
            <a:r>
              <a:rPr lang="de-DE" sz="2000" u="sng" dirty="0"/>
              <a:t>  </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30</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4-köpfige Familie aus </a:t>
            </a:r>
            <a:r>
              <a:rPr lang="de-DE" sz="1050" dirty="0" err="1"/>
              <a:t>Ebsdorfergrund</a:t>
            </a:r>
            <a:r>
              <a:rPr lang="de-DE" sz="1050" dirty="0"/>
              <a:t>, 2 Kinder, 5 und 7 Jahre alt.</a:t>
            </a:r>
          </a:p>
          <a:p>
            <a:pPr marL="88900" indent="0">
              <a:buNone/>
            </a:pPr>
            <a:endParaRPr lang="de-DE" sz="1050" dirty="0"/>
          </a:p>
          <a:p>
            <a:pPr marL="88900" indent="0">
              <a:buNone/>
            </a:pPr>
            <a:r>
              <a:rPr lang="de-DE" sz="1050" dirty="0"/>
              <a:t>Regelbedarf: 		1.759,-€ </a:t>
            </a:r>
          </a:p>
          <a:p>
            <a:pPr marL="88900" indent="0">
              <a:buNone/>
            </a:pPr>
            <a:r>
              <a:rPr lang="de-DE" sz="1050" dirty="0"/>
              <a:t>Kaltmiete: 			   650,-€</a:t>
            </a:r>
          </a:p>
          <a:p>
            <a:pPr marL="88900" indent="0">
              <a:buNone/>
            </a:pPr>
            <a:r>
              <a:rPr lang="de-DE" sz="1050" dirty="0"/>
              <a:t>Nebenkosten: 		   170,-€ </a:t>
            </a:r>
          </a:p>
          <a:p>
            <a:pPr marL="88900" indent="0">
              <a:buNone/>
            </a:pPr>
            <a:r>
              <a:rPr lang="de-DE" sz="1050" u="sng" dirty="0"/>
              <a:t>Heizkosten:     		   250,-€ </a:t>
            </a:r>
          </a:p>
          <a:p>
            <a:pPr marL="88900" indent="0">
              <a:buNone/>
            </a:pPr>
            <a:r>
              <a:rPr lang="de-DE" sz="1050" u="sng" dirty="0"/>
              <a:t>Bedarf nach Bürgergeld     		2.829,-€</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500,-€ </a:t>
            </a:r>
          </a:p>
          <a:p>
            <a:pPr marL="88900" indent="0">
              <a:buNone/>
            </a:pPr>
            <a:r>
              <a:rPr lang="de-DE" sz="1050" dirty="0"/>
              <a:t>Die Familie bezieht Bürgergeld: 	                       	                           2.329,-€</a:t>
            </a:r>
          </a:p>
          <a:p>
            <a:pPr marL="88900" indent="0">
              <a:buNone/>
            </a:pPr>
            <a:r>
              <a:rPr lang="de-DE" sz="1050" u="sng" dirty="0"/>
              <a:t>Die Familie bekommt pro Kind 20,-€ Sofortzuschlag:                                        40,-€  </a:t>
            </a:r>
          </a:p>
          <a:p>
            <a:pPr marL="88900" indent="0">
              <a:buNone/>
            </a:pPr>
            <a:r>
              <a:rPr lang="de-DE" sz="1050" u="sng" dirty="0"/>
              <a:t>Der Familie steht zum Leben (incl. Miete) zur Verfügung:                            2.869,-€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31,-€ </a:t>
            </a:r>
          </a:p>
          <a:p>
            <a:pPr marL="88900" indent="0">
              <a:buNone/>
            </a:pPr>
            <a:endParaRPr lang="de-DE" sz="1000" u="sng" dirty="0"/>
          </a:p>
        </p:txBody>
      </p:sp>
    </p:spTree>
    <p:extLst>
      <p:ext uri="{BB962C8B-B14F-4D97-AF65-F5344CB8AC3E}">
        <p14:creationId xmlns:p14="http://schemas.microsoft.com/office/powerpoint/2010/main" val="2099684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p:txBody>
          <a:bodyPr/>
          <a:lstStyle/>
          <a:p>
            <a:r>
              <a:rPr lang="de-DE" sz="1600" u="sng" dirty="0"/>
              <a:t>Beispielsberechnung - Erwerbseinkommen + Inanspruchnahme weiterer Transferleistungen in 2024 – 4-köpfige Familie aus </a:t>
            </a:r>
            <a:r>
              <a:rPr lang="de-DE" sz="1600" u="sng" dirty="0" err="1"/>
              <a:t>Ebsdorfergrund</a:t>
            </a:r>
            <a:endParaRPr lang="de-DE" sz="1600" u="sng" dirty="0"/>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p:txBody>
          <a:bodyPr/>
          <a:lstStyle/>
          <a:p>
            <a:pPr marL="88900" indent="0">
              <a:buNone/>
            </a:pPr>
            <a:r>
              <a:rPr lang="de-DE" sz="1050" dirty="0"/>
              <a:t>Beispiel: 4-köpfige Familie aus </a:t>
            </a:r>
            <a:r>
              <a:rPr lang="de-DE" sz="1050" dirty="0" err="1"/>
              <a:t>Ebsdorfergrund</a:t>
            </a:r>
            <a:r>
              <a:rPr lang="de-DE" sz="1050" dirty="0"/>
              <a:t>, 2 Kinder, 5 und 7 Jahre alt, ein Elternteil als Pflegehilfskraft tätig.</a:t>
            </a:r>
          </a:p>
          <a:p>
            <a:pPr marL="88900" indent="0">
              <a:buNone/>
            </a:pPr>
            <a:r>
              <a:rPr lang="de-DE" sz="1050" dirty="0"/>
              <a:t>Einkommen Pflegehilfskraft Mann:  		Brutto: 2.418,60 €</a:t>
            </a:r>
          </a:p>
          <a:p>
            <a:pPr marL="88900" indent="0">
              <a:buNone/>
            </a:pPr>
            <a:r>
              <a:rPr lang="de-DE" sz="1050" dirty="0"/>
              <a:t>				  Netto: 1.928,11 €</a:t>
            </a:r>
          </a:p>
          <a:p>
            <a:pPr marL="88900" indent="0">
              <a:buNone/>
            </a:pPr>
            <a:r>
              <a:rPr lang="de-DE" sz="1050" u="sng" dirty="0"/>
              <a:t>Bedarf nach Bürgergeld: </a:t>
            </a:r>
          </a:p>
          <a:p>
            <a:pPr marL="88900" lvl="0" indent="0">
              <a:buNone/>
            </a:pPr>
            <a:r>
              <a:rPr lang="de-DE" sz="1050" dirty="0"/>
              <a:t>Regelbedarf: 		1.759,-€ </a:t>
            </a:r>
          </a:p>
          <a:p>
            <a:pPr marL="88900" lvl="0" indent="0">
              <a:buNone/>
            </a:pPr>
            <a:r>
              <a:rPr lang="de-DE" sz="1050" dirty="0"/>
              <a:t>Kaltmiete: 			   650,-€</a:t>
            </a:r>
          </a:p>
          <a:p>
            <a:pPr marL="88900" lvl="0" indent="0">
              <a:buNone/>
            </a:pPr>
            <a:r>
              <a:rPr lang="de-DE" sz="1050" dirty="0"/>
              <a:t>Nebenkosten: 		   170,-€ </a:t>
            </a:r>
          </a:p>
          <a:p>
            <a:pPr marL="88900" lvl="0" indent="0">
              <a:buNone/>
            </a:pPr>
            <a:r>
              <a:rPr lang="de-DE" sz="1050" u="sng" dirty="0"/>
              <a:t>Heizkosten:     		   250,-€ </a:t>
            </a:r>
          </a:p>
          <a:p>
            <a:pPr marL="88900" lvl="0" indent="0">
              <a:buNone/>
            </a:pPr>
            <a:r>
              <a:rPr lang="de-DE" sz="1050" u="sng" dirty="0"/>
              <a:t>Bedarf nach Bürgergeld:	     	2. 829,-€ zzgl. 40,-€ Sofortzuschlag =&gt; 2.869,-€</a:t>
            </a:r>
          </a:p>
          <a:p>
            <a:pPr marL="88900" lvl="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1.928,11 €</a:t>
            </a:r>
          </a:p>
          <a:p>
            <a:pPr marL="88900" indent="0">
              <a:buNone/>
            </a:pPr>
            <a:r>
              <a:rPr lang="de-DE" sz="1050" dirty="0"/>
              <a:t>Kindergeld:                                                                       500,00 € </a:t>
            </a:r>
          </a:p>
          <a:p>
            <a:pPr marL="88900" indent="0">
              <a:buNone/>
            </a:pPr>
            <a:r>
              <a:rPr lang="de-DE" sz="1050" dirty="0"/>
              <a:t>Wohngeld: 			                   517,00 €</a:t>
            </a:r>
          </a:p>
          <a:p>
            <a:pPr marL="88900" indent="0">
              <a:buNone/>
            </a:pPr>
            <a:r>
              <a:rPr lang="de-DE" sz="1050" u="sng" dirty="0"/>
              <a:t>Kinderzuschlag: 		                   584,00 €</a:t>
            </a:r>
          </a:p>
          <a:p>
            <a:pPr marL="88900" indent="0">
              <a:buNone/>
            </a:pPr>
            <a:r>
              <a:rPr lang="de-DE" sz="1050" u="sng" dirty="0"/>
              <a:t>Zur Verfügung stehendes Haushaltseinkommen:     3.529,11 €  </a:t>
            </a:r>
            <a:r>
              <a:rPr lang="de-DE" sz="1050" u="sng" dirty="0">
                <a:highlight>
                  <a:srgbClr val="FFFF00"/>
                </a:highlight>
              </a:rPr>
              <a:t>( = 660,11 €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31,-€</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31</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4204346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a:xfrm>
            <a:off x="622300" y="406066"/>
            <a:ext cx="6911975" cy="717550"/>
          </a:xfrm>
        </p:spPr>
        <p:txBody>
          <a:bodyPr/>
          <a:lstStyle/>
          <a:p>
            <a:r>
              <a:rPr lang="de-DE" sz="2000" u="sng" dirty="0"/>
              <a:t>Beispiel – Bürgergeldhöhe 2024 – 4-köpfige Familie aus Marburg </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32</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4-köpfige Familie aus Marburg, 2 Kinder, 5 und 7 Jahre alt.</a:t>
            </a:r>
          </a:p>
          <a:p>
            <a:pPr marL="88900" indent="0">
              <a:buNone/>
            </a:pPr>
            <a:endParaRPr lang="de-DE" sz="1050" dirty="0"/>
          </a:p>
          <a:p>
            <a:pPr marL="88900" indent="0">
              <a:buNone/>
            </a:pPr>
            <a:r>
              <a:rPr lang="de-DE" sz="1050" dirty="0"/>
              <a:t>Regelbedarf: 		1.759,-€ </a:t>
            </a:r>
          </a:p>
          <a:p>
            <a:pPr marL="88900" indent="0">
              <a:buNone/>
            </a:pPr>
            <a:r>
              <a:rPr lang="de-DE" sz="1050" dirty="0"/>
              <a:t>Kaltmiete: 			   750,-€</a:t>
            </a:r>
          </a:p>
          <a:p>
            <a:pPr marL="88900" indent="0">
              <a:buNone/>
            </a:pPr>
            <a:r>
              <a:rPr lang="de-DE" sz="1050" dirty="0"/>
              <a:t>Nebenkosten: 		   220,-€ </a:t>
            </a:r>
          </a:p>
          <a:p>
            <a:pPr marL="88900" indent="0">
              <a:buNone/>
            </a:pPr>
            <a:r>
              <a:rPr lang="de-DE" sz="1050" u="sng" dirty="0"/>
              <a:t>Heizkosten:     		   250,-€ </a:t>
            </a:r>
          </a:p>
          <a:p>
            <a:pPr marL="88900" indent="0">
              <a:buNone/>
            </a:pPr>
            <a:r>
              <a:rPr lang="de-DE" sz="1050" u="sng" dirty="0"/>
              <a:t>Bedarf nach Bürgergeld     		2.979,-€</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500,-€ </a:t>
            </a:r>
          </a:p>
          <a:p>
            <a:pPr marL="88900" indent="0">
              <a:buNone/>
            </a:pPr>
            <a:r>
              <a:rPr lang="de-DE" sz="1050" dirty="0"/>
              <a:t>Die Familie bezieht Bürgergeld: 	                       	                           2.479,-€</a:t>
            </a:r>
          </a:p>
          <a:p>
            <a:pPr marL="88900" indent="0">
              <a:buNone/>
            </a:pPr>
            <a:r>
              <a:rPr lang="de-DE" sz="1050" u="sng" dirty="0"/>
              <a:t>Die Familie bekommt pro Kind 20,-€ Sofortzuschlag:                                        40,-€  </a:t>
            </a:r>
          </a:p>
          <a:p>
            <a:pPr marL="88900" indent="0">
              <a:buNone/>
            </a:pPr>
            <a:r>
              <a:rPr lang="de-DE" sz="1050" u="sng" dirty="0"/>
              <a:t>Der Familie steht zum Leben (incl. Miete) zur Verfügung:                            3.019,-€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  </a:t>
            </a:r>
          </a:p>
          <a:p>
            <a:pPr marL="88900" indent="0">
              <a:buNone/>
            </a:pPr>
            <a:endParaRPr lang="de-DE" sz="1000" u="sng" dirty="0"/>
          </a:p>
        </p:txBody>
      </p:sp>
    </p:spTree>
    <p:extLst>
      <p:ext uri="{BB962C8B-B14F-4D97-AF65-F5344CB8AC3E}">
        <p14:creationId xmlns:p14="http://schemas.microsoft.com/office/powerpoint/2010/main" val="623350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p:txBody>
          <a:bodyPr/>
          <a:lstStyle/>
          <a:p>
            <a:r>
              <a:rPr lang="de-DE" sz="1600" u="sng" dirty="0"/>
              <a:t>Beispielsberechnung - Erwerbseinkommen + Inanspruchnahme weiterer Transferleistungen in 2024 – 4-köpfige Familie aus Marburg</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p:txBody>
          <a:bodyPr/>
          <a:lstStyle/>
          <a:p>
            <a:pPr marL="88900" indent="0">
              <a:buNone/>
            </a:pPr>
            <a:r>
              <a:rPr lang="de-DE" sz="1050" dirty="0"/>
              <a:t>Beispiel: 4-köpfige Familie aus Marburg, 2 Kinder, 5 und 7 Jahre alt, ein Elternteil als Pflegehilfskraft tätig.</a:t>
            </a:r>
          </a:p>
          <a:p>
            <a:pPr marL="88900" indent="0">
              <a:buNone/>
            </a:pPr>
            <a:r>
              <a:rPr lang="de-DE" sz="1050" dirty="0"/>
              <a:t>Einkommen Pflegehilfskraft Mann:  		Brutto: 2.418,60 €</a:t>
            </a:r>
          </a:p>
          <a:p>
            <a:pPr marL="88900" indent="0">
              <a:buNone/>
            </a:pPr>
            <a:r>
              <a:rPr lang="de-DE" sz="1050" dirty="0"/>
              <a:t>				  Netto: 1.928,11 €</a:t>
            </a:r>
          </a:p>
          <a:p>
            <a:pPr marL="88900" indent="0">
              <a:buNone/>
            </a:pPr>
            <a:r>
              <a:rPr lang="de-DE" sz="1050" u="sng" dirty="0"/>
              <a:t>Bedarf nach Bürgergeld: </a:t>
            </a:r>
          </a:p>
          <a:p>
            <a:pPr marL="88900" lvl="0" indent="0">
              <a:buNone/>
            </a:pPr>
            <a:r>
              <a:rPr lang="de-DE" sz="1050" dirty="0"/>
              <a:t>Regelbedarf: 		1.759,-€ </a:t>
            </a:r>
          </a:p>
          <a:p>
            <a:pPr marL="88900" lvl="0" indent="0">
              <a:buNone/>
            </a:pPr>
            <a:r>
              <a:rPr lang="de-DE" sz="1050" dirty="0"/>
              <a:t>Kaltmiete: 			   750,-€</a:t>
            </a:r>
          </a:p>
          <a:p>
            <a:pPr marL="88900" lvl="0" indent="0">
              <a:buNone/>
            </a:pPr>
            <a:r>
              <a:rPr lang="de-DE" sz="1050" dirty="0"/>
              <a:t>Nebenkosten: 		   220,-€ </a:t>
            </a:r>
          </a:p>
          <a:p>
            <a:pPr marL="88900" lvl="0" indent="0">
              <a:buNone/>
            </a:pPr>
            <a:r>
              <a:rPr lang="de-DE" sz="1050" u="sng" dirty="0"/>
              <a:t>Heizkosten:     		   250,-€ </a:t>
            </a:r>
          </a:p>
          <a:p>
            <a:pPr marL="88900" lvl="0" indent="0">
              <a:buNone/>
            </a:pPr>
            <a:r>
              <a:rPr lang="de-DE" sz="1050" u="sng" dirty="0"/>
              <a:t>Bedarf nach Bürgergeld:	     	2.979,-€ zzgl. 40,-€ Sofortzuschlag =&gt; 3.019,-€</a:t>
            </a:r>
          </a:p>
          <a:p>
            <a:pPr marL="88900" lvl="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1.928,11 €</a:t>
            </a:r>
          </a:p>
          <a:p>
            <a:pPr marL="88900" indent="0">
              <a:buNone/>
            </a:pPr>
            <a:r>
              <a:rPr lang="de-DE" sz="1050" dirty="0"/>
              <a:t>Kindergeld:                                                                       500,00 € </a:t>
            </a:r>
          </a:p>
          <a:p>
            <a:pPr marL="88900" indent="0">
              <a:buNone/>
            </a:pPr>
            <a:r>
              <a:rPr lang="de-DE" sz="1050" dirty="0"/>
              <a:t>Wohngeld: 			                   751,00 €</a:t>
            </a:r>
          </a:p>
          <a:p>
            <a:pPr marL="88900" indent="0">
              <a:buNone/>
            </a:pPr>
            <a:r>
              <a:rPr lang="de-DE" sz="1050" u="sng" dirty="0"/>
              <a:t>Kinderzuschlag: 		                   584,00 €</a:t>
            </a:r>
          </a:p>
          <a:p>
            <a:pPr marL="88900" indent="0">
              <a:buNone/>
            </a:pPr>
            <a:r>
              <a:rPr lang="de-DE" sz="1050" u="sng" dirty="0"/>
              <a:t>Zur Verfügung stehendes Haushaltseinkommen:     3.763,11 €  </a:t>
            </a:r>
            <a:r>
              <a:rPr lang="de-DE" sz="1050" u="sng" dirty="0">
                <a:highlight>
                  <a:srgbClr val="FFFF00"/>
                </a:highlight>
              </a:rPr>
              <a:t>( = 744,11 €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33</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3709362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a:xfrm>
            <a:off x="622300" y="406066"/>
            <a:ext cx="6911975" cy="717550"/>
          </a:xfrm>
        </p:spPr>
        <p:txBody>
          <a:bodyPr/>
          <a:lstStyle/>
          <a:p>
            <a:r>
              <a:rPr lang="de-DE" sz="2000" u="sng" dirty="0"/>
              <a:t>Beispiel – Bürgergeldhöhe 2024 – 5-köpfige Familie aus Biedenkopf </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34</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5-köpfige Familie aus Biedenkopf, 3 Kinder, 5, 7 und 9 Jahre alt.</a:t>
            </a:r>
          </a:p>
          <a:p>
            <a:pPr marL="88900" indent="0">
              <a:buNone/>
            </a:pPr>
            <a:endParaRPr lang="de-DE" sz="1050" dirty="0"/>
          </a:p>
          <a:p>
            <a:pPr marL="88900" indent="0">
              <a:buNone/>
            </a:pPr>
            <a:r>
              <a:rPr lang="de-DE" sz="1050" dirty="0"/>
              <a:t>Regelbedarf: 		2.182,-€ </a:t>
            </a:r>
          </a:p>
          <a:p>
            <a:pPr marL="88900" indent="0">
              <a:buNone/>
            </a:pPr>
            <a:r>
              <a:rPr lang="de-DE" sz="1050" dirty="0"/>
              <a:t>Kaltmiete: 			   600,-€</a:t>
            </a:r>
          </a:p>
          <a:p>
            <a:pPr marL="88900" indent="0">
              <a:buNone/>
            </a:pPr>
            <a:r>
              <a:rPr lang="de-DE" sz="1050" dirty="0"/>
              <a:t>Nebenkosten: 		   190,-€ </a:t>
            </a:r>
          </a:p>
          <a:p>
            <a:pPr marL="88900" indent="0">
              <a:buNone/>
            </a:pPr>
            <a:r>
              <a:rPr lang="de-DE" sz="1050" u="sng" dirty="0"/>
              <a:t>Heizkosten:     		   220,-€ </a:t>
            </a:r>
          </a:p>
          <a:p>
            <a:pPr marL="88900" indent="0">
              <a:buNone/>
            </a:pPr>
            <a:r>
              <a:rPr lang="de-DE" sz="1050" u="sng" dirty="0"/>
              <a:t>Bedarf nach Bürgergeld     		3.192,-€</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750,-€ </a:t>
            </a:r>
          </a:p>
          <a:p>
            <a:pPr marL="88900" indent="0">
              <a:buNone/>
            </a:pPr>
            <a:r>
              <a:rPr lang="de-DE" sz="1050" dirty="0"/>
              <a:t>Die Familie bezieht Bürgergeld: 	                       	                           2.442,-€</a:t>
            </a:r>
          </a:p>
          <a:p>
            <a:pPr marL="88900" indent="0">
              <a:buNone/>
            </a:pPr>
            <a:r>
              <a:rPr lang="de-DE" sz="1050" u="sng" dirty="0"/>
              <a:t>Die Familie bekommt pro Kind 20,-€ Sofortzuschlag:                                        60,-€  </a:t>
            </a:r>
          </a:p>
          <a:p>
            <a:pPr marL="88900" indent="0">
              <a:buNone/>
            </a:pPr>
            <a:r>
              <a:rPr lang="de-DE" sz="1050" u="sng" dirty="0"/>
              <a:t>Der Familie steht zum Leben (incl. Miete) zur Verfügung:                            3.252,-€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31,-€ </a:t>
            </a:r>
          </a:p>
          <a:p>
            <a:pPr marL="88900" indent="0">
              <a:buNone/>
            </a:pPr>
            <a:endParaRPr lang="de-DE" sz="1000" u="sng" dirty="0"/>
          </a:p>
        </p:txBody>
      </p:sp>
    </p:spTree>
    <p:extLst>
      <p:ext uri="{BB962C8B-B14F-4D97-AF65-F5344CB8AC3E}">
        <p14:creationId xmlns:p14="http://schemas.microsoft.com/office/powerpoint/2010/main" val="3725641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p:txBody>
          <a:bodyPr/>
          <a:lstStyle/>
          <a:p>
            <a:r>
              <a:rPr lang="de-DE" sz="1600" u="sng" dirty="0"/>
              <a:t>Beispielsberechnung - Erwerbseinkommen + Inanspruchnahme weiterer Transferleistungen in 2024 – 5-köpfige Familie aus Biedenkopf</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p:txBody>
          <a:bodyPr/>
          <a:lstStyle/>
          <a:p>
            <a:pPr marL="88900" indent="0">
              <a:buNone/>
            </a:pPr>
            <a:r>
              <a:rPr lang="de-DE" sz="1050" dirty="0"/>
              <a:t>Beispiel: 5-köpfige Familie aus Biedenkopf, 3 Kinder, 5, 7 und 9 Jahre alt, ein Elternteil als Pflegehilfskraft tätig.</a:t>
            </a:r>
          </a:p>
          <a:p>
            <a:pPr marL="88900" indent="0">
              <a:buNone/>
            </a:pPr>
            <a:r>
              <a:rPr lang="de-DE" sz="1050" dirty="0"/>
              <a:t>Einkommen Pflegehilfskraft:  		Brutto: 2.418,60 €</a:t>
            </a:r>
          </a:p>
          <a:p>
            <a:pPr marL="88900" indent="0">
              <a:buNone/>
            </a:pPr>
            <a:r>
              <a:rPr lang="de-DE" sz="1050" dirty="0"/>
              <a:t>				  Netto: 1.928,11 €</a:t>
            </a:r>
          </a:p>
          <a:p>
            <a:pPr marL="88900" indent="0">
              <a:buNone/>
            </a:pPr>
            <a:r>
              <a:rPr lang="de-DE" sz="1050" u="sng" dirty="0"/>
              <a:t>Bedarf nach Bürgergeld: </a:t>
            </a:r>
          </a:p>
          <a:p>
            <a:pPr marL="88900" indent="0">
              <a:buNone/>
            </a:pPr>
            <a:r>
              <a:rPr lang="de-DE" sz="1050" dirty="0"/>
              <a:t>Regelbedarf: 		2.182,-€ </a:t>
            </a:r>
          </a:p>
          <a:p>
            <a:pPr marL="88900" indent="0">
              <a:buNone/>
            </a:pPr>
            <a:r>
              <a:rPr lang="de-DE" sz="1050" dirty="0"/>
              <a:t>Kaltmiete: 			   600,-€</a:t>
            </a:r>
          </a:p>
          <a:p>
            <a:pPr marL="88900" indent="0">
              <a:buNone/>
            </a:pPr>
            <a:r>
              <a:rPr lang="de-DE" sz="1050" dirty="0"/>
              <a:t>Nebenkosten: 		   190,-€ </a:t>
            </a:r>
          </a:p>
          <a:p>
            <a:pPr marL="88900" indent="0">
              <a:buNone/>
            </a:pPr>
            <a:r>
              <a:rPr lang="de-DE" sz="1050" u="sng" dirty="0"/>
              <a:t>Heizkosten:     		   220,-€ </a:t>
            </a:r>
          </a:p>
          <a:p>
            <a:pPr marL="88900" indent="0">
              <a:buNone/>
            </a:pPr>
            <a:r>
              <a:rPr lang="de-DE" sz="1050" u="sng" dirty="0"/>
              <a:t>Bedarf nach Bürgergeld     		3.192,-€ zzgl. 60,-€ Sofortzuschlag =&gt; 3.252,-€ </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1.928,11 €</a:t>
            </a:r>
          </a:p>
          <a:p>
            <a:pPr marL="88900" indent="0">
              <a:buNone/>
            </a:pPr>
            <a:r>
              <a:rPr lang="de-DE" sz="1050" dirty="0"/>
              <a:t>Kindergeld:                                                                       750,00 € </a:t>
            </a:r>
          </a:p>
          <a:p>
            <a:pPr marL="88900" indent="0">
              <a:buNone/>
            </a:pPr>
            <a:r>
              <a:rPr lang="de-DE" sz="1050" dirty="0"/>
              <a:t>Wohngeld: 			                   666,00 €</a:t>
            </a:r>
          </a:p>
          <a:p>
            <a:pPr marL="88900" indent="0">
              <a:buNone/>
            </a:pPr>
            <a:r>
              <a:rPr lang="de-DE" sz="1050" u="sng" dirty="0"/>
              <a:t>Kinderzuschlag: 		                   876,00 €</a:t>
            </a:r>
          </a:p>
          <a:p>
            <a:pPr marL="88900" indent="0">
              <a:buNone/>
            </a:pPr>
            <a:r>
              <a:rPr lang="de-DE" sz="1050" u="sng" dirty="0"/>
              <a:t>Zur Verfügung stehendes Haushaltseinkommen:     4.220,11 €  </a:t>
            </a:r>
            <a:r>
              <a:rPr lang="de-DE" sz="1050" u="sng" dirty="0">
                <a:highlight>
                  <a:srgbClr val="FFFF00"/>
                </a:highlight>
              </a:rPr>
              <a:t>( = 968,11 €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31,-€</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35</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1151890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a:xfrm>
            <a:off x="622300" y="406066"/>
            <a:ext cx="6911975" cy="717550"/>
          </a:xfrm>
        </p:spPr>
        <p:txBody>
          <a:bodyPr/>
          <a:lstStyle/>
          <a:p>
            <a:r>
              <a:rPr lang="de-DE" sz="2000" u="sng" dirty="0"/>
              <a:t>Beispiel – Bürgergeldhöhe 2024 – 5-köpfige Familie aus Fronhausen </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36</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5-köpfige Familie aus Fronhausen, 3 Kinder, 5, 7 und 9 Jahre alt.</a:t>
            </a:r>
          </a:p>
          <a:p>
            <a:pPr marL="88900" indent="0">
              <a:buNone/>
            </a:pPr>
            <a:endParaRPr lang="de-DE" sz="1050" dirty="0"/>
          </a:p>
          <a:p>
            <a:pPr marL="88900" indent="0">
              <a:buNone/>
            </a:pPr>
            <a:r>
              <a:rPr lang="de-DE" sz="1050" dirty="0"/>
              <a:t>Regelbedarf: 		2.182,-€ </a:t>
            </a:r>
          </a:p>
          <a:p>
            <a:pPr marL="88900" indent="0">
              <a:buNone/>
            </a:pPr>
            <a:r>
              <a:rPr lang="de-DE" sz="1050" dirty="0"/>
              <a:t>Kaltmiete: 			   720,-€</a:t>
            </a:r>
          </a:p>
          <a:p>
            <a:pPr marL="88900" indent="0">
              <a:buNone/>
            </a:pPr>
            <a:r>
              <a:rPr lang="de-DE" sz="1050" dirty="0"/>
              <a:t>Nebenkosten: 		   190,-€ </a:t>
            </a:r>
          </a:p>
          <a:p>
            <a:pPr marL="88900" indent="0">
              <a:buNone/>
            </a:pPr>
            <a:r>
              <a:rPr lang="de-DE" sz="1050" u="sng" dirty="0"/>
              <a:t>Heizkosten:     		   220,-€ </a:t>
            </a:r>
          </a:p>
          <a:p>
            <a:pPr marL="88900" indent="0">
              <a:buNone/>
            </a:pPr>
            <a:r>
              <a:rPr lang="de-DE" sz="1050" u="sng" dirty="0"/>
              <a:t>Bedarf nach Bürgergeld     		3.312,-€</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750,-€ </a:t>
            </a:r>
          </a:p>
          <a:p>
            <a:pPr marL="88900" indent="0">
              <a:buNone/>
            </a:pPr>
            <a:r>
              <a:rPr lang="de-DE" sz="1050" dirty="0"/>
              <a:t>Die Familie bezieht Bürgergeld: 	                       	                           2.562,-€</a:t>
            </a:r>
          </a:p>
          <a:p>
            <a:pPr marL="88900" indent="0">
              <a:buNone/>
            </a:pPr>
            <a:r>
              <a:rPr lang="de-DE" sz="1050" u="sng" dirty="0"/>
              <a:t>Die Familie bekommt pro Kind 20,-€ Sofortzuschlag:                                        60,-€  </a:t>
            </a:r>
          </a:p>
          <a:p>
            <a:pPr marL="88900" indent="0">
              <a:buNone/>
            </a:pPr>
            <a:r>
              <a:rPr lang="de-DE" sz="1050" u="sng" dirty="0"/>
              <a:t>Der Familie steht zum Leben (incl. Miete) zur Verfügung:                            3.372,-€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31,-€ </a:t>
            </a:r>
          </a:p>
          <a:p>
            <a:pPr marL="88900" indent="0">
              <a:buNone/>
            </a:pPr>
            <a:endParaRPr lang="de-DE" sz="1000" u="sng" dirty="0"/>
          </a:p>
        </p:txBody>
      </p:sp>
    </p:spTree>
    <p:extLst>
      <p:ext uri="{BB962C8B-B14F-4D97-AF65-F5344CB8AC3E}">
        <p14:creationId xmlns:p14="http://schemas.microsoft.com/office/powerpoint/2010/main" val="2086882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p:txBody>
          <a:bodyPr/>
          <a:lstStyle/>
          <a:p>
            <a:r>
              <a:rPr lang="de-DE" sz="1600" u="sng" dirty="0"/>
              <a:t>Beispielsberechnung - Erwerbseinkommen + Inanspruchnahme weiterer Transferleistungen in 2024 – 5-köpfige Familie aus Fronhausen</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p:txBody>
          <a:bodyPr/>
          <a:lstStyle/>
          <a:p>
            <a:pPr marL="88900" indent="0">
              <a:buNone/>
            </a:pPr>
            <a:r>
              <a:rPr lang="de-DE" sz="1050" dirty="0"/>
              <a:t>Beispiel: 5-köpfige Familie aus Fronhausen, 3 Kinder, 5, 7 und 9 Jahre alt, ein Elternteil als Pflegehilfskraft tätig.</a:t>
            </a:r>
          </a:p>
          <a:p>
            <a:pPr marL="88900" indent="0">
              <a:buNone/>
            </a:pPr>
            <a:r>
              <a:rPr lang="de-DE" sz="1050" dirty="0"/>
              <a:t>Einkommen Pflegehilfskraft:  		Brutto: 2.418,60 €</a:t>
            </a:r>
          </a:p>
          <a:p>
            <a:pPr marL="88900" indent="0">
              <a:buNone/>
            </a:pPr>
            <a:r>
              <a:rPr lang="de-DE" sz="1050" dirty="0"/>
              <a:t>				  Netto: 1.928,11 €</a:t>
            </a:r>
          </a:p>
          <a:p>
            <a:pPr marL="88900" indent="0">
              <a:buNone/>
            </a:pPr>
            <a:r>
              <a:rPr lang="de-DE" sz="1050" u="sng" dirty="0"/>
              <a:t>Bedarf nach Bürgergeld: </a:t>
            </a:r>
          </a:p>
          <a:p>
            <a:pPr marL="88900" indent="0">
              <a:buNone/>
            </a:pPr>
            <a:r>
              <a:rPr lang="de-DE" sz="1050" dirty="0"/>
              <a:t>Regelbedarf: 		2.182,-€ </a:t>
            </a:r>
          </a:p>
          <a:p>
            <a:pPr marL="88900" indent="0">
              <a:buNone/>
            </a:pPr>
            <a:r>
              <a:rPr lang="de-DE" sz="1050" dirty="0"/>
              <a:t>Kaltmiete: 			   720,-€</a:t>
            </a:r>
          </a:p>
          <a:p>
            <a:pPr marL="88900" indent="0">
              <a:buNone/>
            </a:pPr>
            <a:r>
              <a:rPr lang="de-DE" sz="1050" dirty="0"/>
              <a:t>Nebenkosten: 		   190,-€ </a:t>
            </a:r>
          </a:p>
          <a:p>
            <a:pPr marL="88900" indent="0">
              <a:buNone/>
            </a:pPr>
            <a:r>
              <a:rPr lang="de-DE" sz="1050" u="sng" dirty="0"/>
              <a:t>Heizkosten:     		   220,-€ </a:t>
            </a:r>
          </a:p>
          <a:p>
            <a:pPr marL="88900" indent="0">
              <a:buNone/>
            </a:pPr>
            <a:r>
              <a:rPr lang="de-DE" sz="1050" u="sng" dirty="0"/>
              <a:t>Bedarf nach Bürgergeld     		3.312,-€ zzgl. 60,-€ Sofortzuschlag =&gt; 3.372,-€</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1.928,11 €</a:t>
            </a:r>
          </a:p>
          <a:p>
            <a:pPr marL="88900" indent="0">
              <a:buNone/>
            </a:pPr>
            <a:r>
              <a:rPr lang="de-DE" sz="1050" dirty="0"/>
              <a:t>Kindergeld:                                                                       750,00 € </a:t>
            </a:r>
          </a:p>
          <a:p>
            <a:pPr marL="88900" indent="0">
              <a:buNone/>
            </a:pPr>
            <a:r>
              <a:rPr lang="de-DE" sz="1050" dirty="0"/>
              <a:t>Wohngeld: 			                   666,00 €</a:t>
            </a:r>
          </a:p>
          <a:p>
            <a:pPr marL="88900" indent="0">
              <a:buNone/>
            </a:pPr>
            <a:r>
              <a:rPr lang="de-DE" sz="1050" u="sng" dirty="0"/>
              <a:t>Kinderzuschlag: 		                   876,00 €</a:t>
            </a:r>
          </a:p>
          <a:p>
            <a:pPr marL="88900" indent="0">
              <a:buNone/>
            </a:pPr>
            <a:r>
              <a:rPr lang="de-DE" sz="1050" u="sng" dirty="0"/>
              <a:t>Zur Verfügung stehendes Haushaltseinkommen:     4.220,11 €  </a:t>
            </a:r>
            <a:r>
              <a:rPr lang="de-DE" sz="1050" u="sng" dirty="0">
                <a:highlight>
                  <a:srgbClr val="FFFF00"/>
                </a:highlight>
              </a:rPr>
              <a:t>( = 848,11 €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31,-€</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37</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1535375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a:xfrm>
            <a:off x="622300" y="406066"/>
            <a:ext cx="6911975" cy="717550"/>
          </a:xfrm>
        </p:spPr>
        <p:txBody>
          <a:bodyPr/>
          <a:lstStyle/>
          <a:p>
            <a:r>
              <a:rPr lang="de-DE" sz="2000" u="sng" dirty="0"/>
              <a:t>Beispiel – Bürgergeldhöhe 2024 – 5-köpfige Familie aus Marburg </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38</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5-köpfige Familie aus Marburg, 3 Kinder, 5, 7 und 9 Jahre alt.</a:t>
            </a:r>
          </a:p>
          <a:p>
            <a:pPr marL="88900" indent="0">
              <a:buNone/>
            </a:pPr>
            <a:endParaRPr lang="de-DE" sz="1050" dirty="0"/>
          </a:p>
          <a:p>
            <a:pPr marL="88900" indent="0">
              <a:buNone/>
            </a:pPr>
            <a:r>
              <a:rPr lang="de-DE" sz="1050" dirty="0"/>
              <a:t>Regelbedarf: 		2.182,-€ </a:t>
            </a:r>
          </a:p>
          <a:p>
            <a:pPr marL="88900" indent="0">
              <a:buNone/>
            </a:pPr>
            <a:r>
              <a:rPr lang="de-DE" sz="1050" dirty="0"/>
              <a:t>Kaltmiete: 			   850,-€</a:t>
            </a:r>
          </a:p>
          <a:p>
            <a:pPr marL="88900" indent="0">
              <a:buNone/>
            </a:pPr>
            <a:r>
              <a:rPr lang="de-DE" sz="1050" dirty="0"/>
              <a:t>Nebenkosten: 		   300,-€ </a:t>
            </a:r>
          </a:p>
          <a:p>
            <a:pPr marL="88900" indent="0">
              <a:buNone/>
            </a:pPr>
            <a:r>
              <a:rPr lang="de-DE" sz="1050" u="sng" dirty="0"/>
              <a:t>Heizkosten:     		   220,-€ </a:t>
            </a:r>
          </a:p>
          <a:p>
            <a:pPr marL="88900" indent="0">
              <a:buNone/>
            </a:pPr>
            <a:r>
              <a:rPr lang="de-DE" sz="1050" u="sng" dirty="0"/>
              <a:t>Bedarf nach Bürgergeld     		3.552,-€</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750,-€ </a:t>
            </a:r>
          </a:p>
          <a:p>
            <a:pPr marL="88900" indent="0">
              <a:buNone/>
            </a:pPr>
            <a:r>
              <a:rPr lang="de-DE" sz="1050" dirty="0"/>
              <a:t>Die Familie bezieht Bürgergeld: 	                       	                           2.802,-€</a:t>
            </a:r>
          </a:p>
          <a:p>
            <a:pPr marL="88900" indent="0">
              <a:buNone/>
            </a:pPr>
            <a:r>
              <a:rPr lang="de-DE" sz="1050" u="sng" dirty="0"/>
              <a:t>Die Familie bekommt pro Kind 20,-€ Sofortzuschlag:                                        60,-€  </a:t>
            </a:r>
          </a:p>
          <a:p>
            <a:pPr marL="88900" indent="0">
              <a:buNone/>
            </a:pPr>
            <a:r>
              <a:rPr lang="de-DE" sz="1050" u="sng" dirty="0"/>
              <a:t>Der Familie steht zum Leben (incl. Miete) zur Verfügung:                            3.612,-€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 </a:t>
            </a:r>
          </a:p>
          <a:p>
            <a:pPr marL="88900" indent="0">
              <a:buNone/>
            </a:pPr>
            <a:endParaRPr lang="de-DE" sz="1000" u="sng" dirty="0"/>
          </a:p>
        </p:txBody>
      </p:sp>
    </p:spTree>
    <p:extLst>
      <p:ext uri="{BB962C8B-B14F-4D97-AF65-F5344CB8AC3E}">
        <p14:creationId xmlns:p14="http://schemas.microsoft.com/office/powerpoint/2010/main" val="3151122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p:txBody>
          <a:bodyPr/>
          <a:lstStyle/>
          <a:p>
            <a:r>
              <a:rPr lang="de-DE" sz="1600" u="sng" dirty="0"/>
              <a:t>Beispielsberechnung - Erwerbseinkommen + Inanspruchnahme weiterer Transferleistungen in 2024 – 5-köpfige Familie aus Marburg</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p:txBody>
          <a:bodyPr/>
          <a:lstStyle/>
          <a:p>
            <a:pPr marL="88900" indent="0">
              <a:buNone/>
            </a:pPr>
            <a:r>
              <a:rPr lang="de-DE" sz="1050" dirty="0"/>
              <a:t>Beispiel: 5-köpfige Familie aus Marburg, 3 Kinder, 5, 7 und 9 Jahre alt, ein Elternteil als Pflegehilfskraft tätig.</a:t>
            </a:r>
          </a:p>
          <a:p>
            <a:pPr marL="88900" indent="0">
              <a:buNone/>
            </a:pPr>
            <a:r>
              <a:rPr lang="de-DE" sz="1050" dirty="0"/>
              <a:t>Einkommen Pflegehilfskraft:  		Brutto: 2.418,60 €</a:t>
            </a:r>
          </a:p>
          <a:p>
            <a:pPr marL="88900" indent="0">
              <a:buNone/>
            </a:pPr>
            <a:r>
              <a:rPr lang="de-DE" sz="1050" dirty="0"/>
              <a:t>				  Netto: 1.928,11 €</a:t>
            </a:r>
          </a:p>
          <a:p>
            <a:pPr marL="88900" indent="0">
              <a:buNone/>
            </a:pPr>
            <a:r>
              <a:rPr lang="de-DE" sz="1050" u="sng" dirty="0"/>
              <a:t>Bedarf nach Bürgergeld: </a:t>
            </a:r>
          </a:p>
          <a:p>
            <a:pPr marL="88900" indent="0">
              <a:buNone/>
            </a:pPr>
            <a:r>
              <a:rPr lang="de-DE" sz="1050" dirty="0"/>
              <a:t>Regelbedarf: 		2.182,-€ </a:t>
            </a:r>
          </a:p>
          <a:p>
            <a:pPr marL="88900" indent="0">
              <a:buNone/>
            </a:pPr>
            <a:r>
              <a:rPr lang="de-DE" sz="1050" dirty="0"/>
              <a:t>Kaltmiete: 			   850,-€</a:t>
            </a:r>
          </a:p>
          <a:p>
            <a:pPr marL="88900" indent="0">
              <a:buNone/>
            </a:pPr>
            <a:r>
              <a:rPr lang="de-DE" sz="1050" dirty="0"/>
              <a:t>Nebenkosten: 		   300,-€ </a:t>
            </a:r>
          </a:p>
          <a:p>
            <a:pPr marL="88900" indent="0">
              <a:buNone/>
            </a:pPr>
            <a:r>
              <a:rPr lang="de-DE" sz="1050" u="sng" dirty="0"/>
              <a:t>Heizkosten:     		   220,-€ </a:t>
            </a:r>
          </a:p>
          <a:p>
            <a:pPr marL="88900" indent="0">
              <a:buNone/>
            </a:pPr>
            <a:r>
              <a:rPr lang="de-DE" sz="1050" u="sng" dirty="0"/>
              <a:t>Bedarf nach Bürgergeld     		3.552,-€ zzgl. 60,-€ Sofortzuschlag =&gt; 3.612,-€</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1.928,11 €</a:t>
            </a:r>
          </a:p>
          <a:p>
            <a:pPr marL="88900" indent="0">
              <a:buNone/>
            </a:pPr>
            <a:r>
              <a:rPr lang="de-DE" sz="1050" dirty="0"/>
              <a:t>Kindergeld:                                                                       750,00 € </a:t>
            </a:r>
          </a:p>
          <a:p>
            <a:pPr marL="88900" indent="0">
              <a:buNone/>
            </a:pPr>
            <a:r>
              <a:rPr lang="de-DE" sz="1050" dirty="0"/>
              <a:t>Wohngeld: 			                   955,00 €</a:t>
            </a:r>
          </a:p>
          <a:p>
            <a:pPr marL="88900" indent="0">
              <a:buNone/>
            </a:pPr>
            <a:r>
              <a:rPr lang="de-DE" sz="1050" u="sng" dirty="0"/>
              <a:t>Kinderzuschlag: 		                   876,00 €</a:t>
            </a:r>
          </a:p>
          <a:p>
            <a:pPr marL="88900" indent="0">
              <a:buNone/>
            </a:pPr>
            <a:r>
              <a:rPr lang="de-DE" sz="1050" u="sng" dirty="0"/>
              <a:t>Zur Verfügung stehendes Haushaltseinkommen:     4.509,11 €  </a:t>
            </a:r>
            <a:r>
              <a:rPr lang="de-DE" sz="1050" u="sng" dirty="0">
                <a:highlight>
                  <a:srgbClr val="FFFF00"/>
                </a:highlight>
              </a:rPr>
              <a:t>( = 897,11 €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39</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80197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C19D55-83AE-4373-8CED-DE3D4E988DB7}"/>
              </a:ext>
            </a:extLst>
          </p:cNvPr>
          <p:cNvSpPr>
            <a:spLocks noGrp="1"/>
          </p:cNvSpPr>
          <p:nvPr>
            <p:ph type="title"/>
          </p:nvPr>
        </p:nvSpPr>
        <p:spPr/>
        <p:txBody>
          <a:bodyPr/>
          <a:lstStyle/>
          <a:p>
            <a:r>
              <a:rPr lang="de-DE" sz="2000" u="sng" dirty="0"/>
              <a:t>Neuer erhöhter Freibetrag bei Azubis U25, oder bei U25 mit Nebenjob neben Schule/Uni/</a:t>
            </a:r>
            <a:r>
              <a:rPr lang="de-DE" sz="2000" u="sng" dirty="0" err="1"/>
              <a:t>BufDi</a:t>
            </a:r>
            <a:r>
              <a:rPr lang="de-DE" sz="2000" u="sng" dirty="0"/>
              <a:t>/FSJ seit 01.07.23 </a:t>
            </a:r>
            <a:endParaRPr lang="de-DE" u="sng" dirty="0"/>
          </a:p>
        </p:txBody>
      </p:sp>
      <p:sp>
        <p:nvSpPr>
          <p:cNvPr id="3" name="Inhaltsplatzhalter 2">
            <a:extLst>
              <a:ext uri="{FF2B5EF4-FFF2-40B4-BE49-F238E27FC236}">
                <a16:creationId xmlns:a16="http://schemas.microsoft.com/office/drawing/2014/main" id="{62C608DC-777E-4450-ABA0-0573EABCC23D}"/>
              </a:ext>
            </a:extLst>
          </p:cNvPr>
          <p:cNvSpPr>
            <a:spLocks noGrp="1"/>
          </p:cNvSpPr>
          <p:nvPr>
            <p:ph idx="1"/>
          </p:nvPr>
        </p:nvSpPr>
        <p:spPr>
          <a:xfrm>
            <a:off x="622300" y="1114425"/>
            <a:ext cx="8229600" cy="4679950"/>
          </a:xfrm>
        </p:spPr>
        <p:txBody>
          <a:bodyPr/>
          <a:lstStyle/>
          <a:p>
            <a:pPr marL="88900" lvl="0" indent="0">
              <a:spcAft>
                <a:spcPts val="0"/>
              </a:spcAft>
              <a:buNone/>
            </a:pPr>
            <a:r>
              <a:rPr lang="de-DE" sz="1100" dirty="0">
                <a:ea typeface="Calibri" panose="020F0502020204030204" pitchFamily="34" charset="0"/>
              </a:rPr>
              <a:t>Immer dann, wenn Angehörige der folgenden Personenkreise:</a:t>
            </a:r>
          </a:p>
          <a:p>
            <a:pPr marL="342900" lvl="0">
              <a:spcAft>
                <a:spcPts val="0"/>
              </a:spcAft>
              <a:buFont typeface="Symbol" panose="05050102010706020507" pitchFamily="18" charset="2"/>
              <a:buChar char=""/>
            </a:pPr>
            <a:r>
              <a:rPr lang="de-DE" sz="1100" dirty="0">
                <a:ea typeface="Times New Roman" panose="02020603050405020304" pitchFamily="18" charset="0"/>
              </a:rPr>
              <a:t>Schüler (auch bis zum Ablauf des dritten Monats nach Beendigung der allgemeinen Schulausbildung)  </a:t>
            </a:r>
            <a:endParaRPr lang="de-DE" sz="1100" dirty="0">
              <a:ea typeface="Calibri" panose="020F0502020204030204" pitchFamily="34" charset="0"/>
            </a:endParaRPr>
          </a:p>
          <a:p>
            <a:pPr marL="342900" lvl="0">
              <a:spcAft>
                <a:spcPts val="0"/>
              </a:spcAft>
              <a:buFont typeface="Symbol" panose="05050102010706020507" pitchFamily="18" charset="2"/>
              <a:buChar char=""/>
            </a:pPr>
            <a:r>
              <a:rPr lang="de-DE" sz="1100" dirty="0">
                <a:ea typeface="Times New Roman" panose="02020603050405020304" pitchFamily="18" charset="0"/>
              </a:rPr>
              <a:t>Studenten im Haushalt der Eltern</a:t>
            </a:r>
            <a:endParaRPr lang="de-DE" sz="1100" dirty="0">
              <a:ea typeface="Calibri" panose="020F0502020204030204" pitchFamily="34" charset="0"/>
            </a:endParaRPr>
          </a:p>
          <a:p>
            <a:pPr marL="342900" lvl="0">
              <a:spcAft>
                <a:spcPts val="0"/>
              </a:spcAft>
              <a:buFont typeface="Symbol" panose="05050102010706020507" pitchFamily="18" charset="2"/>
              <a:buChar char=""/>
            </a:pPr>
            <a:r>
              <a:rPr lang="de-DE" sz="1100" dirty="0">
                <a:ea typeface="Times New Roman" panose="02020603050405020304" pitchFamily="18" charset="0"/>
              </a:rPr>
              <a:t>Auszubildende in dualer Ausbildung</a:t>
            </a:r>
            <a:endParaRPr lang="de-DE" sz="1100" dirty="0">
              <a:ea typeface="Calibri" panose="020F0502020204030204" pitchFamily="34" charset="0"/>
            </a:endParaRPr>
          </a:p>
          <a:p>
            <a:pPr marL="342900" lvl="0">
              <a:spcAft>
                <a:spcPts val="0"/>
              </a:spcAft>
              <a:buFont typeface="Symbol" panose="05050102010706020507" pitchFamily="18" charset="2"/>
              <a:buChar char=""/>
            </a:pPr>
            <a:r>
              <a:rPr lang="de-DE" sz="1100" dirty="0">
                <a:ea typeface="Times New Roman" panose="02020603050405020304" pitchFamily="18" charset="0"/>
              </a:rPr>
              <a:t>Auszubildende in schulischer Ausbildung</a:t>
            </a:r>
            <a:endParaRPr lang="de-DE" sz="1100" dirty="0">
              <a:ea typeface="Calibri" panose="020F0502020204030204" pitchFamily="34" charset="0"/>
            </a:endParaRPr>
          </a:p>
          <a:p>
            <a:pPr marL="342900" lvl="0">
              <a:spcAft>
                <a:spcPts val="0"/>
              </a:spcAft>
              <a:buFont typeface="Symbol" panose="05050102010706020507" pitchFamily="18" charset="2"/>
              <a:buChar char=""/>
            </a:pPr>
            <a:r>
              <a:rPr lang="de-DE" sz="1100" dirty="0" err="1">
                <a:ea typeface="Times New Roman" panose="02020603050405020304" pitchFamily="18" charset="0"/>
              </a:rPr>
              <a:t>FSJ‘ler</a:t>
            </a:r>
            <a:r>
              <a:rPr lang="de-DE" sz="1100" dirty="0">
                <a:ea typeface="Times New Roman" panose="02020603050405020304" pitchFamily="18" charset="0"/>
              </a:rPr>
              <a:t> und </a:t>
            </a:r>
            <a:r>
              <a:rPr lang="de-DE" sz="1100" dirty="0" err="1">
                <a:ea typeface="Times New Roman" panose="02020603050405020304" pitchFamily="18" charset="0"/>
              </a:rPr>
              <a:t>Bufdi’s</a:t>
            </a:r>
            <a:endParaRPr lang="de-DE" sz="1100" dirty="0">
              <a:ea typeface="Calibri" panose="020F0502020204030204" pitchFamily="34" charset="0"/>
            </a:endParaRPr>
          </a:p>
          <a:p>
            <a:pPr marL="342900" lvl="0">
              <a:spcAft>
                <a:spcPts val="0"/>
              </a:spcAft>
              <a:buFont typeface="Symbol" panose="05050102010706020507" pitchFamily="18" charset="2"/>
              <a:buChar char=""/>
            </a:pPr>
            <a:r>
              <a:rPr lang="de-DE" sz="1100" dirty="0">
                <a:ea typeface="Times New Roman" panose="02020603050405020304" pitchFamily="18" charset="0"/>
              </a:rPr>
              <a:t>Teilnehmende an einer </a:t>
            </a:r>
            <a:r>
              <a:rPr lang="de-DE" sz="1100" dirty="0" err="1">
                <a:ea typeface="Times New Roman" panose="02020603050405020304" pitchFamily="18" charset="0"/>
              </a:rPr>
              <a:t>BvB</a:t>
            </a:r>
            <a:endParaRPr lang="de-DE" sz="1100" dirty="0">
              <a:ea typeface="Calibri" panose="020F0502020204030204" pitchFamily="34" charset="0"/>
            </a:endParaRPr>
          </a:p>
          <a:p>
            <a:pPr marL="342900" lvl="0">
              <a:spcAft>
                <a:spcPts val="0"/>
              </a:spcAft>
              <a:buFont typeface="Symbol" panose="05050102010706020507" pitchFamily="18" charset="2"/>
              <a:buChar char=""/>
            </a:pPr>
            <a:r>
              <a:rPr lang="de-DE" sz="1100" dirty="0">
                <a:ea typeface="Times New Roman" panose="02020603050405020304" pitchFamily="18" charset="0"/>
              </a:rPr>
              <a:t>Teilnehmende an einer EQ      </a:t>
            </a:r>
            <a:endParaRPr lang="de-DE" sz="1100" dirty="0">
              <a:ea typeface="Calibri" panose="020F0502020204030204" pitchFamily="34" charset="0"/>
            </a:endParaRPr>
          </a:p>
          <a:p>
            <a:pPr marL="88900" lvl="0" indent="0">
              <a:spcAft>
                <a:spcPts val="0"/>
              </a:spcAft>
              <a:buNone/>
            </a:pPr>
            <a:r>
              <a:rPr lang="de-DE" sz="1100" dirty="0">
                <a:ea typeface="Calibri" panose="020F0502020204030204" pitchFamily="34" charset="0"/>
              </a:rPr>
              <a:t> </a:t>
            </a:r>
          </a:p>
          <a:p>
            <a:pPr marL="342900" lvl="0">
              <a:spcAft>
                <a:spcPts val="0"/>
              </a:spcAft>
              <a:buFont typeface="Wingdings" panose="05000000000000000000" pitchFamily="2" charset="2"/>
              <a:buChar char=""/>
            </a:pPr>
            <a:r>
              <a:rPr lang="de-DE" sz="1100" u="sng" dirty="0">
                <a:ea typeface="Times New Roman" panose="02020603050405020304" pitchFamily="18" charset="0"/>
              </a:rPr>
              <a:t>irgendein</a:t>
            </a:r>
            <a:r>
              <a:rPr lang="de-DE" sz="1100" dirty="0">
                <a:ea typeface="Times New Roman" panose="02020603050405020304" pitchFamily="18" charset="0"/>
              </a:rPr>
              <a:t> ein Einkommen aus </a:t>
            </a:r>
            <a:r>
              <a:rPr lang="de-DE" sz="1100" u="sng" dirty="0">
                <a:ea typeface="Times New Roman" panose="02020603050405020304" pitchFamily="18" charset="0"/>
              </a:rPr>
              <a:t>Erwerbstätigkeit</a:t>
            </a:r>
            <a:r>
              <a:rPr lang="de-DE" sz="1100" dirty="0">
                <a:ea typeface="Times New Roman" panose="02020603050405020304" pitchFamily="18" charset="0"/>
              </a:rPr>
              <a:t> erzielen (also auch </a:t>
            </a:r>
            <a:r>
              <a:rPr lang="de-DE" sz="1100" u="sng" dirty="0">
                <a:ea typeface="Times New Roman" panose="02020603050405020304" pitchFamily="18" charset="0"/>
              </a:rPr>
              <a:t>Erwerbs</a:t>
            </a:r>
            <a:r>
              <a:rPr lang="de-DE" sz="1100" dirty="0">
                <a:ea typeface="Times New Roman" panose="02020603050405020304" pitchFamily="18" charset="0"/>
              </a:rPr>
              <a:t>einkommen aus den o.g. Tätigkeiten)</a:t>
            </a:r>
            <a:endParaRPr lang="de-DE" sz="1100" dirty="0">
              <a:ea typeface="Calibri" panose="020F0502020204030204" pitchFamily="34" charset="0"/>
            </a:endParaRPr>
          </a:p>
          <a:p>
            <a:pPr marL="88900" lvl="0" indent="0">
              <a:spcAft>
                <a:spcPts val="0"/>
              </a:spcAft>
              <a:buNone/>
            </a:pPr>
            <a:r>
              <a:rPr lang="de-DE" sz="1100" u="sng" dirty="0">
                <a:ea typeface="Calibri" panose="020F0502020204030204" pitchFamily="34" charset="0"/>
              </a:rPr>
              <a:t>und </a:t>
            </a:r>
            <a:endParaRPr lang="de-DE" sz="1100" dirty="0">
              <a:ea typeface="Calibri" panose="020F0502020204030204" pitchFamily="34" charset="0"/>
            </a:endParaRPr>
          </a:p>
          <a:p>
            <a:pPr marL="342900" lvl="0">
              <a:spcAft>
                <a:spcPts val="0"/>
              </a:spcAft>
              <a:buFont typeface="Wingdings" panose="05000000000000000000" pitchFamily="2" charset="2"/>
              <a:buChar char=""/>
            </a:pPr>
            <a:r>
              <a:rPr lang="de-DE" sz="1100" dirty="0">
                <a:ea typeface="Times New Roman" panose="02020603050405020304" pitchFamily="18" charset="0"/>
              </a:rPr>
              <a:t>U 25 sind  </a:t>
            </a:r>
          </a:p>
          <a:p>
            <a:pPr marL="342900" lvl="0">
              <a:spcAft>
                <a:spcPts val="0"/>
              </a:spcAft>
              <a:buFont typeface="Wingdings" panose="05000000000000000000" pitchFamily="2" charset="2"/>
              <a:buChar char=""/>
            </a:pPr>
            <a:endParaRPr lang="de-DE" sz="1100" dirty="0">
              <a:ea typeface="Calibri" panose="020F0502020204030204" pitchFamily="34" charset="0"/>
            </a:endParaRPr>
          </a:p>
          <a:p>
            <a:pPr marL="342900" lvl="0">
              <a:spcAft>
                <a:spcPts val="0"/>
              </a:spcAft>
              <a:buFont typeface="Wingdings" panose="05000000000000000000" pitchFamily="2" charset="2"/>
              <a:buChar char=""/>
            </a:pPr>
            <a:r>
              <a:rPr lang="de-DE" sz="1100" dirty="0">
                <a:ea typeface="Times New Roman" panose="02020603050405020304" pitchFamily="18" charset="0"/>
                <a:cs typeface="Times New Roman" panose="02020603050405020304" pitchFamily="18" charset="0"/>
              </a:rPr>
              <a:t>gilt folgendes: Die Jugendlichen haben Anspruch auf einen erhöhten Grundfreibetrag von 520,-€ anstatt von 100,-€. </a:t>
            </a:r>
            <a:r>
              <a:rPr lang="de-DE" sz="1100" u="sng" dirty="0">
                <a:ea typeface="Times New Roman" panose="02020603050405020304" pitchFamily="18" charset="0"/>
                <a:cs typeface="Times New Roman" panose="02020603050405020304" pitchFamily="18" charset="0"/>
              </a:rPr>
              <a:t>Dieser Grundfreibetrag ist angepasst an die Geringfügigkeitsgrenze und beträgt infolge der Mindestlohnerhöhung zum 01.01.24 538,-€.</a:t>
            </a:r>
            <a:endParaRPr lang="de-DE" sz="1100" u="sng" dirty="0">
              <a:ea typeface="Calibri" panose="020F0502020204030204" pitchFamily="34" charset="0"/>
            </a:endParaRPr>
          </a:p>
          <a:p>
            <a:pPr marL="88900" lvl="0" indent="0">
              <a:spcAft>
                <a:spcPts val="0"/>
              </a:spcAft>
              <a:buNone/>
            </a:pPr>
            <a:endParaRPr lang="de-DE" sz="1100" u="sng" dirty="0">
              <a:ea typeface="Calibri" panose="020F0502020204030204" pitchFamily="34" charset="0"/>
            </a:endParaRPr>
          </a:p>
          <a:p>
            <a:pPr marL="88900" lvl="0" indent="0">
              <a:spcAft>
                <a:spcPts val="0"/>
              </a:spcAft>
              <a:buNone/>
            </a:pPr>
            <a:r>
              <a:rPr lang="de-DE" sz="1100" u="sng" dirty="0">
                <a:ea typeface="Calibri" panose="020F0502020204030204" pitchFamily="34" charset="0"/>
              </a:rPr>
              <a:t>Als Einkommen aus Erwerbstätigkeit gilt:</a:t>
            </a:r>
            <a:endParaRPr lang="de-DE" sz="1100" dirty="0">
              <a:ea typeface="Calibri" panose="020F0502020204030204" pitchFamily="34" charset="0"/>
            </a:endParaRPr>
          </a:p>
          <a:p>
            <a:pPr marL="342900" lvl="0">
              <a:spcAft>
                <a:spcPts val="0"/>
              </a:spcAft>
              <a:buFont typeface="Symbol" panose="05050102010706020507" pitchFamily="18" charset="2"/>
              <a:buChar char=""/>
            </a:pPr>
            <a:r>
              <a:rPr lang="de-DE" sz="1100" dirty="0">
                <a:ea typeface="Times New Roman" panose="02020603050405020304" pitchFamily="18" charset="0"/>
              </a:rPr>
              <a:t>die Ausbildungsvergütung</a:t>
            </a:r>
            <a:endParaRPr lang="de-DE" sz="1100" dirty="0">
              <a:ea typeface="Calibri" panose="020F0502020204030204" pitchFamily="34" charset="0"/>
            </a:endParaRPr>
          </a:p>
          <a:p>
            <a:pPr marL="342900" lvl="0">
              <a:spcAft>
                <a:spcPts val="0"/>
              </a:spcAft>
              <a:buFont typeface="Symbol" panose="05050102010706020507" pitchFamily="18" charset="2"/>
              <a:buChar char=""/>
            </a:pPr>
            <a:r>
              <a:rPr lang="de-DE" sz="1100" dirty="0">
                <a:ea typeface="Times New Roman" panose="02020603050405020304" pitchFamily="18" charset="0"/>
              </a:rPr>
              <a:t>der Lohn aus dem (zusätzlichen Mini-) Job </a:t>
            </a:r>
            <a:endParaRPr lang="de-DE" sz="1100" dirty="0">
              <a:ea typeface="Calibri" panose="020F0502020204030204" pitchFamily="34" charset="0"/>
            </a:endParaRPr>
          </a:p>
          <a:p>
            <a:pPr marL="342900" lvl="0">
              <a:spcAft>
                <a:spcPts val="0"/>
              </a:spcAft>
              <a:buFont typeface="Symbol" panose="05050102010706020507" pitchFamily="18" charset="2"/>
              <a:buChar char=""/>
            </a:pPr>
            <a:r>
              <a:rPr lang="de-DE" sz="1100" dirty="0">
                <a:ea typeface="Times New Roman" panose="02020603050405020304" pitchFamily="18" charset="0"/>
              </a:rPr>
              <a:t>die Vergütung bei einer EQ</a:t>
            </a:r>
            <a:endParaRPr lang="de-DE" sz="1100" dirty="0">
              <a:ea typeface="Calibri" panose="020F0502020204030204" pitchFamily="34" charset="0"/>
            </a:endParaRPr>
          </a:p>
          <a:p>
            <a:pPr marL="342900" lvl="0">
              <a:spcAft>
                <a:spcPts val="0"/>
              </a:spcAft>
              <a:buFont typeface="Symbol" panose="05050102010706020507" pitchFamily="18" charset="2"/>
              <a:buChar char=""/>
            </a:pPr>
            <a:r>
              <a:rPr lang="de-DE" sz="1100" dirty="0">
                <a:ea typeface="Times New Roman" panose="02020603050405020304" pitchFamily="18" charset="0"/>
              </a:rPr>
              <a:t>das Taschengeld von </a:t>
            </a:r>
            <a:r>
              <a:rPr lang="de-DE" sz="1100" dirty="0" err="1">
                <a:ea typeface="Times New Roman" panose="02020603050405020304" pitchFamily="18" charset="0"/>
              </a:rPr>
              <a:t>FSJ’lern</a:t>
            </a:r>
            <a:r>
              <a:rPr lang="de-DE" sz="1100" dirty="0">
                <a:ea typeface="Times New Roman" panose="02020603050405020304" pitchFamily="18" charset="0"/>
              </a:rPr>
              <a:t> und </a:t>
            </a:r>
            <a:r>
              <a:rPr lang="de-DE" sz="1100" dirty="0" err="1">
                <a:ea typeface="Times New Roman" panose="02020603050405020304" pitchFamily="18" charset="0"/>
              </a:rPr>
              <a:t>Bufdi’s</a:t>
            </a:r>
            <a:r>
              <a:rPr lang="de-DE" sz="1100" dirty="0">
                <a:ea typeface="Times New Roman" panose="02020603050405020304" pitchFamily="18" charset="0"/>
              </a:rPr>
              <a:t>, die U25 sind ( für die U25-jährigen wurde im Gesetz extra neu geregelt, dass für diesen Personenkreis das Taschengeld als Erwerbseinkommen gilt; für die Ü25-jährigen </a:t>
            </a:r>
            <a:r>
              <a:rPr lang="de-DE" sz="1100" dirty="0" err="1">
                <a:ea typeface="Times New Roman" panose="02020603050405020304" pitchFamily="18" charset="0"/>
              </a:rPr>
              <a:t>FSJ‘ler</a:t>
            </a:r>
            <a:r>
              <a:rPr lang="de-DE" sz="1100" dirty="0">
                <a:ea typeface="Times New Roman" panose="02020603050405020304" pitchFamily="18" charset="0"/>
              </a:rPr>
              <a:t> und </a:t>
            </a:r>
            <a:r>
              <a:rPr lang="de-DE" sz="1100" dirty="0" err="1">
                <a:ea typeface="Times New Roman" panose="02020603050405020304" pitchFamily="18" charset="0"/>
              </a:rPr>
              <a:t>Bufdi’s</a:t>
            </a:r>
            <a:r>
              <a:rPr lang="de-DE" sz="1100" dirty="0">
                <a:ea typeface="Times New Roman" panose="02020603050405020304" pitchFamily="18" charset="0"/>
              </a:rPr>
              <a:t> stellt es kein Erwerbseinkommen dar, stattdessen wurde ein Freibetrag von 250,-€ neu geregelt; auf das Taschengeld, das 250,-€ übersteigt, gibt es keinen Freibetrag, da es sich nicht um Erwerbseinkommen handelt.).</a:t>
            </a:r>
            <a:endParaRPr lang="de-DE" sz="1100" dirty="0">
              <a:ea typeface="Calibri" panose="020F0502020204030204" pitchFamily="34" charset="0"/>
            </a:endParaRPr>
          </a:p>
          <a:p>
            <a:endParaRPr lang="de-DE" dirty="0"/>
          </a:p>
        </p:txBody>
      </p:sp>
      <p:sp>
        <p:nvSpPr>
          <p:cNvPr id="4" name="Fußzeilenplatzhalter 3">
            <a:extLst>
              <a:ext uri="{FF2B5EF4-FFF2-40B4-BE49-F238E27FC236}">
                <a16:creationId xmlns:a16="http://schemas.microsoft.com/office/drawing/2014/main" id="{E1CA3A74-078B-4F6E-8028-392BC8325CE6}"/>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B5B7F57F-3FA7-470E-BC1B-2F0D5D286A04}"/>
              </a:ext>
            </a:extLst>
          </p:cNvPr>
          <p:cNvSpPr>
            <a:spLocks noGrp="1"/>
          </p:cNvSpPr>
          <p:nvPr>
            <p:ph type="sldNum" sz="quarter" idx="11"/>
          </p:nvPr>
        </p:nvSpPr>
        <p:spPr/>
        <p:txBody>
          <a:bodyPr/>
          <a:lstStyle/>
          <a:p>
            <a:fld id="{DC8927E2-E660-4982-9BE3-86DA6CF8CDF7}" type="slidenum">
              <a:rPr lang="de-DE" altLang="de-DE" smtClean="0"/>
              <a:pPr/>
              <a:t>4</a:t>
            </a:fld>
            <a:endParaRPr lang="de-DE" altLang="de-DE"/>
          </a:p>
        </p:txBody>
      </p:sp>
      <p:sp>
        <p:nvSpPr>
          <p:cNvPr id="6" name="Datumsplatzhalter 5">
            <a:extLst>
              <a:ext uri="{FF2B5EF4-FFF2-40B4-BE49-F238E27FC236}">
                <a16:creationId xmlns:a16="http://schemas.microsoft.com/office/drawing/2014/main" id="{A6E308E5-9689-4F69-B43F-1A5A0DA99DDB}"/>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2338837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a:xfrm>
            <a:off x="622300" y="406066"/>
            <a:ext cx="6911975" cy="717550"/>
          </a:xfrm>
        </p:spPr>
        <p:txBody>
          <a:bodyPr/>
          <a:lstStyle/>
          <a:p>
            <a:r>
              <a:rPr lang="de-DE" sz="2000" u="sng" dirty="0"/>
              <a:t>Beispiel – Bürgergeldhöhe 2024 – Alleinerziehende mit 2 Kindern aus Neustadt </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40</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a:t>
            </a:r>
            <a:r>
              <a:rPr lang="de-DE" sz="1050" u="sng" dirty="0"/>
              <a:t>Alleinerziehende</a:t>
            </a:r>
            <a:r>
              <a:rPr lang="de-DE" sz="1050" dirty="0"/>
              <a:t> Mutter mit zwei Kindern, 13 und 14 Jahre alt, aus Neustadt.</a:t>
            </a:r>
          </a:p>
          <a:p>
            <a:pPr marL="88900" indent="0">
              <a:buNone/>
            </a:pPr>
            <a:endParaRPr lang="de-DE" sz="1050" dirty="0"/>
          </a:p>
          <a:p>
            <a:pPr marL="88900" indent="0">
              <a:buNone/>
            </a:pPr>
            <a:r>
              <a:rPr lang="de-DE" sz="1050" dirty="0"/>
              <a:t>Regelbedarf: 		1.424,-€</a:t>
            </a:r>
          </a:p>
          <a:p>
            <a:pPr marL="88900" indent="0">
              <a:buNone/>
            </a:pPr>
            <a:r>
              <a:rPr lang="de-DE" sz="1050" dirty="0"/>
              <a:t>Alleinerziehungsmehrbedarf:                     202,68 €</a:t>
            </a:r>
          </a:p>
          <a:p>
            <a:pPr marL="88900" indent="0">
              <a:buNone/>
            </a:pPr>
            <a:r>
              <a:rPr lang="de-DE" sz="1050" dirty="0"/>
              <a:t>Kaltmiete: 			   470,-€</a:t>
            </a:r>
          </a:p>
          <a:p>
            <a:pPr marL="88900" indent="0">
              <a:buNone/>
            </a:pPr>
            <a:r>
              <a:rPr lang="de-DE" sz="1050" dirty="0"/>
              <a:t>Nebenkosten: 		   130,-€ </a:t>
            </a:r>
          </a:p>
          <a:p>
            <a:pPr marL="88900" indent="0">
              <a:buNone/>
            </a:pPr>
            <a:r>
              <a:rPr lang="de-DE" sz="1050" u="sng" dirty="0"/>
              <a:t>Heizkosten:     		   150,-€ </a:t>
            </a:r>
          </a:p>
          <a:p>
            <a:pPr marL="88900" indent="0">
              <a:buNone/>
            </a:pPr>
            <a:r>
              <a:rPr lang="de-DE" sz="1050" u="sng" dirty="0"/>
              <a:t>Bedarf nach Bürgergeld     	                     2.376,68 €</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500,-€ </a:t>
            </a:r>
          </a:p>
          <a:p>
            <a:pPr marL="88900" indent="0">
              <a:buNone/>
            </a:pPr>
            <a:r>
              <a:rPr lang="de-DE" sz="1050" dirty="0"/>
              <a:t>Die Familie bezieht Bürgergeld: 	                       	                       1.876,68 €</a:t>
            </a:r>
          </a:p>
          <a:p>
            <a:pPr marL="88900" indent="0">
              <a:buNone/>
            </a:pPr>
            <a:r>
              <a:rPr lang="de-DE" sz="1050" u="sng" dirty="0"/>
              <a:t>Die Familie bekommt pro Kind 20,-€ Sofortzuschlag:                                        40,-€  </a:t>
            </a:r>
          </a:p>
          <a:p>
            <a:pPr marL="88900" indent="0">
              <a:buNone/>
            </a:pPr>
            <a:r>
              <a:rPr lang="de-DE" sz="1050" u="sng" dirty="0"/>
              <a:t>Der Familie steht zum Leben (incl. Miete) zur Verfügung:                       2.416,68  €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31,-€ </a:t>
            </a:r>
          </a:p>
          <a:p>
            <a:pPr marL="88900" indent="0">
              <a:buNone/>
            </a:pPr>
            <a:endParaRPr lang="de-DE" sz="1000" u="sng" dirty="0"/>
          </a:p>
        </p:txBody>
      </p:sp>
    </p:spTree>
    <p:extLst>
      <p:ext uri="{BB962C8B-B14F-4D97-AF65-F5344CB8AC3E}">
        <p14:creationId xmlns:p14="http://schemas.microsoft.com/office/powerpoint/2010/main" val="691858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p:txBody>
          <a:bodyPr/>
          <a:lstStyle/>
          <a:p>
            <a:r>
              <a:rPr lang="de-DE" sz="1600" u="sng" dirty="0"/>
              <a:t>Beispielsberechnung - Erwerbseinkommen + Inanspruchnahme weiterer Transferleistungen in 2024 – Alleinerziehende mit 2 Kindern aus Neustadt</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a:xfrm>
            <a:off x="622300" y="1114425"/>
            <a:ext cx="8229600" cy="4679950"/>
          </a:xfrm>
        </p:spPr>
        <p:txBody>
          <a:bodyPr/>
          <a:lstStyle/>
          <a:p>
            <a:pPr marL="88900" indent="0">
              <a:buNone/>
            </a:pPr>
            <a:r>
              <a:rPr lang="de-DE" sz="1050" dirty="0"/>
              <a:t>Beispiel: Alleinerziehende, zwei Kindern, 13 und 14 Jahre alt, erhalten keinen Kindesunterhalt, aus Neustadt, Mutter als Pflegehilfskraft tätig. Einkommen Pflegehilfskraft:	Brutto: 2.418,60 €</a:t>
            </a:r>
          </a:p>
          <a:p>
            <a:pPr marL="88900" indent="0">
              <a:buNone/>
            </a:pPr>
            <a:r>
              <a:rPr lang="de-DE" sz="1050" dirty="0"/>
              <a:t>				Netto: 1.825,57 €</a:t>
            </a:r>
          </a:p>
          <a:p>
            <a:pPr marL="88900" indent="0">
              <a:buNone/>
            </a:pPr>
            <a:r>
              <a:rPr lang="de-DE" sz="1050" u="sng" dirty="0"/>
              <a:t>Bedarf nach Bürgergeld: </a:t>
            </a:r>
          </a:p>
          <a:p>
            <a:pPr marL="88900" indent="0">
              <a:buNone/>
            </a:pPr>
            <a:r>
              <a:rPr lang="de-DE" sz="1050" dirty="0"/>
              <a:t>Regelbedarf: 		1.424,-€</a:t>
            </a:r>
          </a:p>
          <a:p>
            <a:pPr marL="88900" indent="0">
              <a:buNone/>
            </a:pPr>
            <a:r>
              <a:rPr lang="de-DE" sz="1050" dirty="0"/>
              <a:t>Alleinerziehungsmehrbedarf:                     202,68 €</a:t>
            </a:r>
          </a:p>
          <a:p>
            <a:pPr marL="88900" indent="0">
              <a:buNone/>
            </a:pPr>
            <a:r>
              <a:rPr lang="de-DE" sz="1050" dirty="0"/>
              <a:t>Kaltmiete: 			   470,-€</a:t>
            </a:r>
          </a:p>
          <a:p>
            <a:pPr marL="88900" indent="0">
              <a:buNone/>
            </a:pPr>
            <a:r>
              <a:rPr lang="de-DE" sz="1050" dirty="0"/>
              <a:t>Nebenkosten: 		   130,-€ </a:t>
            </a:r>
          </a:p>
          <a:p>
            <a:pPr marL="88900" indent="0">
              <a:buNone/>
            </a:pPr>
            <a:r>
              <a:rPr lang="de-DE" sz="1050" u="sng" dirty="0"/>
              <a:t>Heizkosten:     		   150,-€ </a:t>
            </a:r>
          </a:p>
          <a:p>
            <a:pPr marL="88900" indent="0">
              <a:buNone/>
            </a:pPr>
            <a:r>
              <a:rPr lang="de-DE" sz="1050" u="sng" dirty="0"/>
              <a:t>Bedarf nach Bürgergeld     	                     2.376,68 € zzgl. 40,-€ Sofortzuschlag =&gt; 2.416,68 €</a:t>
            </a:r>
          </a:p>
          <a:p>
            <a:pPr marL="88900" lvl="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1.825,57 €</a:t>
            </a:r>
          </a:p>
          <a:p>
            <a:pPr marL="88900" indent="0">
              <a:buNone/>
            </a:pPr>
            <a:r>
              <a:rPr lang="de-DE" sz="1050" dirty="0"/>
              <a:t>Kindergeld:                                                                       500,00 € </a:t>
            </a:r>
          </a:p>
          <a:p>
            <a:pPr marL="88900" indent="0">
              <a:buNone/>
            </a:pPr>
            <a:r>
              <a:rPr lang="de-DE" sz="1050" dirty="0"/>
              <a:t>Unterhaltsvorschuss:		                   790,00 €</a:t>
            </a:r>
          </a:p>
          <a:p>
            <a:pPr marL="88900" indent="0">
              <a:buNone/>
            </a:pPr>
            <a:r>
              <a:rPr lang="de-DE" sz="1050" dirty="0"/>
              <a:t>Wohngeld: 			                   328,00 €</a:t>
            </a:r>
          </a:p>
          <a:p>
            <a:pPr marL="88900" indent="0">
              <a:buNone/>
            </a:pPr>
            <a:r>
              <a:rPr lang="de-DE" sz="1050" u="sng" dirty="0"/>
              <a:t>Kinderzuschlag: 		                   134,27 €</a:t>
            </a:r>
          </a:p>
          <a:p>
            <a:pPr marL="88900" indent="0">
              <a:buNone/>
            </a:pPr>
            <a:r>
              <a:rPr lang="de-DE" sz="1050" u="sng" dirty="0"/>
              <a:t>Zur Verfügung stehendes Haushaltseinkommen:     3.577,84 €  </a:t>
            </a:r>
            <a:r>
              <a:rPr lang="de-DE" sz="1050" u="sng" dirty="0">
                <a:highlight>
                  <a:srgbClr val="FFFF00"/>
                </a:highlight>
              </a:rPr>
              <a:t>( = 1.161,16 €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31,-€</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41</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1032830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a:xfrm>
            <a:off x="622300" y="406066"/>
            <a:ext cx="6911975" cy="717550"/>
          </a:xfrm>
        </p:spPr>
        <p:txBody>
          <a:bodyPr/>
          <a:lstStyle/>
          <a:p>
            <a:r>
              <a:rPr lang="de-DE" sz="2000" u="sng" dirty="0"/>
              <a:t>Beispiel – Bürgergeldhöhe 2024 – Alleinerziehende mit 2 Kindern aus Weimar </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42</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Alleinerziehende Mutter mit zwei Kindern, 13 und 14 Jahre alt, aus Weimar.</a:t>
            </a:r>
          </a:p>
          <a:p>
            <a:pPr marL="88900" indent="0">
              <a:buNone/>
            </a:pPr>
            <a:endParaRPr lang="de-DE" sz="1050" dirty="0"/>
          </a:p>
          <a:p>
            <a:pPr marL="88900" indent="0">
              <a:buNone/>
            </a:pPr>
            <a:r>
              <a:rPr lang="de-DE" sz="1050" dirty="0"/>
              <a:t>Regelbedarf: 		1.424,-€</a:t>
            </a:r>
          </a:p>
          <a:p>
            <a:pPr marL="88900" indent="0">
              <a:buNone/>
            </a:pPr>
            <a:r>
              <a:rPr lang="de-DE" sz="1050" dirty="0"/>
              <a:t>Alleinerziehungsmehrbedarf:                     202,68 €</a:t>
            </a:r>
          </a:p>
          <a:p>
            <a:pPr marL="88900" indent="0">
              <a:buNone/>
            </a:pPr>
            <a:r>
              <a:rPr lang="de-DE" sz="1050" dirty="0"/>
              <a:t>Kaltmiete: 			   560,-€</a:t>
            </a:r>
          </a:p>
          <a:p>
            <a:pPr marL="88900" indent="0">
              <a:buNone/>
            </a:pPr>
            <a:r>
              <a:rPr lang="de-DE" sz="1050" dirty="0"/>
              <a:t>Nebenkosten: 		   140,-€ </a:t>
            </a:r>
          </a:p>
          <a:p>
            <a:pPr marL="88900" indent="0">
              <a:buNone/>
            </a:pPr>
            <a:r>
              <a:rPr lang="de-DE" sz="1050" u="sng" dirty="0"/>
              <a:t>Heizkosten:     		   150,-€ </a:t>
            </a:r>
          </a:p>
          <a:p>
            <a:pPr marL="88900" indent="0">
              <a:buNone/>
            </a:pPr>
            <a:r>
              <a:rPr lang="de-DE" sz="1050" u="sng" dirty="0"/>
              <a:t>Bedarf nach Bürgergeld     	                     2.476,68 €</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500,-€ </a:t>
            </a:r>
          </a:p>
          <a:p>
            <a:pPr marL="88900" indent="0">
              <a:buNone/>
            </a:pPr>
            <a:r>
              <a:rPr lang="de-DE" sz="1050" dirty="0"/>
              <a:t>Die Familie bezieht Bürgergeld: 	                       	                       1.976,68 €</a:t>
            </a:r>
          </a:p>
          <a:p>
            <a:pPr marL="88900" indent="0">
              <a:buNone/>
            </a:pPr>
            <a:r>
              <a:rPr lang="de-DE" sz="1050" u="sng" dirty="0"/>
              <a:t>Die Familie bekommt pro Kind 20,-€ Sofortzuschlag:                                        40,-€  </a:t>
            </a:r>
          </a:p>
          <a:p>
            <a:pPr marL="88900" indent="0">
              <a:buNone/>
            </a:pPr>
            <a:r>
              <a:rPr lang="de-DE" sz="1050" u="sng" dirty="0"/>
              <a:t>Der Familie steht zum Leben (incl. Miete) zur Verfügung:                       2.516,68  €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31,-€ </a:t>
            </a:r>
          </a:p>
          <a:p>
            <a:pPr marL="88900" indent="0">
              <a:buNone/>
            </a:pPr>
            <a:endParaRPr lang="de-DE" sz="1000" u="sng" dirty="0"/>
          </a:p>
        </p:txBody>
      </p:sp>
    </p:spTree>
    <p:extLst>
      <p:ext uri="{BB962C8B-B14F-4D97-AF65-F5344CB8AC3E}">
        <p14:creationId xmlns:p14="http://schemas.microsoft.com/office/powerpoint/2010/main" val="2401919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a:xfrm>
            <a:off x="622300" y="346075"/>
            <a:ext cx="6911975" cy="717550"/>
          </a:xfrm>
        </p:spPr>
        <p:txBody>
          <a:bodyPr/>
          <a:lstStyle/>
          <a:p>
            <a:r>
              <a:rPr lang="de-DE" sz="1600" u="sng" dirty="0"/>
              <a:t>Beispielsberechnung - Erwerbseinkommen + Inanspruchnahme weiterer Transferleistungen in 2024 – Alleinerziehende mit 2 Kindern aus Weimar</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a:xfrm>
            <a:off x="622300" y="1021404"/>
            <a:ext cx="8229600" cy="4772971"/>
          </a:xfrm>
        </p:spPr>
        <p:txBody>
          <a:bodyPr/>
          <a:lstStyle/>
          <a:p>
            <a:pPr marL="88900" indent="0">
              <a:buNone/>
            </a:pPr>
            <a:r>
              <a:rPr lang="de-DE" sz="1050" dirty="0"/>
              <a:t>Beispiel: Alleinerziehende, zwei Kindern, 13 und 14 Jahre alt, erhalten keinen Kindesunterhalt, aus Weimar, Mutter als Pflegehilfskraft tätig. Einkommen Pflegehilfskraft:	Brutto: 2.418,60 €</a:t>
            </a:r>
          </a:p>
          <a:p>
            <a:pPr marL="88900" indent="0">
              <a:buNone/>
            </a:pPr>
            <a:r>
              <a:rPr lang="de-DE" sz="1050" dirty="0"/>
              <a:t>				Netto: 1.825,57 €</a:t>
            </a:r>
          </a:p>
          <a:p>
            <a:pPr marL="88900" indent="0">
              <a:buNone/>
            </a:pPr>
            <a:r>
              <a:rPr lang="de-DE" sz="1050" u="sng" dirty="0"/>
              <a:t>Bedarf nach Bürgergeld: </a:t>
            </a:r>
          </a:p>
          <a:p>
            <a:pPr marL="88900" indent="0">
              <a:buNone/>
            </a:pPr>
            <a:r>
              <a:rPr lang="de-DE" sz="1050" dirty="0"/>
              <a:t>Regelbedarf: 		1.424,-€</a:t>
            </a:r>
          </a:p>
          <a:p>
            <a:pPr marL="88900" indent="0">
              <a:buNone/>
            </a:pPr>
            <a:r>
              <a:rPr lang="de-DE" sz="1050" dirty="0"/>
              <a:t>Alleinerziehungsmehrbedarf:                     202,68 €</a:t>
            </a:r>
          </a:p>
          <a:p>
            <a:pPr marL="88900" indent="0">
              <a:buNone/>
            </a:pPr>
            <a:r>
              <a:rPr lang="de-DE" sz="1050" dirty="0"/>
              <a:t>Kaltmiete: 			   560,-€</a:t>
            </a:r>
          </a:p>
          <a:p>
            <a:pPr marL="88900" indent="0">
              <a:buNone/>
            </a:pPr>
            <a:r>
              <a:rPr lang="de-DE" sz="1050" dirty="0"/>
              <a:t>Nebenkosten: 		   140,-€ </a:t>
            </a:r>
          </a:p>
          <a:p>
            <a:pPr marL="88900" indent="0">
              <a:buNone/>
            </a:pPr>
            <a:r>
              <a:rPr lang="de-DE" sz="1050" u="sng" dirty="0"/>
              <a:t>Heizkosten:     		   150,-€ </a:t>
            </a:r>
          </a:p>
          <a:p>
            <a:pPr marL="88900" indent="0">
              <a:buNone/>
            </a:pPr>
            <a:r>
              <a:rPr lang="de-DE" sz="1050" u="sng" dirty="0"/>
              <a:t>Bedarf nach Bürgergeld     	                     2.476,68 € zzgl. 20,-€ Sofortzuschlag =&gt; 2.516,68 € </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1.825,57 €</a:t>
            </a:r>
          </a:p>
          <a:p>
            <a:pPr marL="88900" indent="0">
              <a:buNone/>
            </a:pPr>
            <a:r>
              <a:rPr lang="de-DE" sz="1050" dirty="0"/>
              <a:t>Kindergeld:                                                                       500,00 € </a:t>
            </a:r>
          </a:p>
          <a:p>
            <a:pPr marL="88900" indent="0">
              <a:buNone/>
            </a:pPr>
            <a:r>
              <a:rPr lang="de-DE" sz="1050" dirty="0"/>
              <a:t>Unterhaltsvorschuss:		                   790,00 €</a:t>
            </a:r>
          </a:p>
          <a:p>
            <a:pPr marL="88900" indent="0">
              <a:buNone/>
            </a:pPr>
            <a:r>
              <a:rPr lang="de-DE" sz="1050" dirty="0"/>
              <a:t>Wohngeld: 			                   328,00 €</a:t>
            </a:r>
          </a:p>
          <a:p>
            <a:pPr marL="88900" indent="0">
              <a:buNone/>
            </a:pPr>
            <a:r>
              <a:rPr lang="de-DE" sz="1050" u="sng" dirty="0"/>
              <a:t>Kinderzuschlag: 		                   162,62 €</a:t>
            </a:r>
          </a:p>
          <a:p>
            <a:pPr marL="88900" indent="0">
              <a:buNone/>
            </a:pPr>
            <a:r>
              <a:rPr lang="de-DE" sz="1050" u="sng" dirty="0"/>
              <a:t>Zur Verfügung stehendes Haushaltseinkommen:     3.606,19 €  </a:t>
            </a:r>
            <a:r>
              <a:rPr lang="de-DE" sz="1050" u="sng" dirty="0">
                <a:highlight>
                  <a:srgbClr val="FFFF00"/>
                </a:highlight>
              </a:rPr>
              <a:t>( = 1.089,51 €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31,-€</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43</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280140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a:xfrm>
            <a:off x="622300" y="406066"/>
            <a:ext cx="6911975" cy="717550"/>
          </a:xfrm>
        </p:spPr>
        <p:txBody>
          <a:bodyPr/>
          <a:lstStyle/>
          <a:p>
            <a:r>
              <a:rPr lang="de-DE" sz="2000" u="sng" dirty="0"/>
              <a:t>Beispiel – Bürgergeldhöhe 2024 – Alleinerziehende mit 2 Kindern aus Marburg </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44</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Alleinerziehende Mutter mit zwei Kindern, 13 und 14 Jahre alt, aus Marburg.</a:t>
            </a:r>
          </a:p>
          <a:p>
            <a:pPr marL="88900" indent="0">
              <a:buNone/>
            </a:pPr>
            <a:endParaRPr lang="de-DE" sz="1050" dirty="0"/>
          </a:p>
          <a:p>
            <a:pPr marL="88900" indent="0">
              <a:buNone/>
            </a:pPr>
            <a:r>
              <a:rPr lang="de-DE" sz="1050" dirty="0"/>
              <a:t>Regelbedarf: 		1.424,-€</a:t>
            </a:r>
          </a:p>
          <a:p>
            <a:pPr marL="88900" indent="0">
              <a:buNone/>
            </a:pPr>
            <a:r>
              <a:rPr lang="de-DE" sz="1050" dirty="0"/>
              <a:t>Alleinerziehungsmehrbedarf:                     202,68 €</a:t>
            </a:r>
          </a:p>
          <a:p>
            <a:pPr marL="88900" indent="0">
              <a:buNone/>
            </a:pPr>
            <a:r>
              <a:rPr lang="de-DE" sz="1050" dirty="0"/>
              <a:t>Kaltmiete: 			   600,-€</a:t>
            </a:r>
          </a:p>
          <a:p>
            <a:pPr marL="88900" indent="0">
              <a:buNone/>
            </a:pPr>
            <a:r>
              <a:rPr lang="de-DE" sz="1050" dirty="0"/>
              <a:t>Nebenkosten: 		   240,-€ </a:t>
            </a:r>
          </a:p>
          <a:p>
            <a:pPr marL="88900" indent="0">
              <a:buNone/>
            </a:pPr>
            <a:r>
              <a:rPr lang="de-DE" sz="1050" u="sng" dirty="0"/>
              <a:t>Heizkosten:     		   150,-€ </a:t>
            </a:r>
          </a:p>
          <a:p>
            <a:pPr marL="88900" indent="0">
              <a:buNone/>
            </a:pPr>
            <a:r>
              <a:rPr lang="de-DE" sz="1050" u="sng" dirty="0"/>
              <a:t>Bedarf nach Bürgergeld     	                     2.616,68 €</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500,-€ </a:t>
            </a:r>
          </a:p>
          <a:p>
            <a:pPr marL="88900" indent="0">
              <a:buNone/>
            </a:pPr>
            <a:r>
              <a:rPr lang="de-DE" sz="1050" dirty="0"/>
              <a:t>Die Familie bezieht Bürgergeld: 	                       	                       2.116,68 €</a:t>
            </a:r>
          </a:p>
          <a:p>
            <a:pPr marL="88900" indent="0">
              <a:buNone/>
            </a:pPr>
            <a:r>
              <a:rPr lang="de-DE" sz="1050" u="sng" dirty="0"/>
              <a:t>Die Familie bekommt pro Kind 20,-€ Sofortzuschlag:                                        40,-€  </a:t>
            </a:r>
          </a:p>
          <a:p>
            <a:pPr marL="88900" indent="0">
              <a:buNone/>
            </a:pPr>
            <a:r>
              <a:rPr lang="de-DE" sz="1050" u="sng" dirty="0"/>
              <a:t>Der Familie steht zum Leben (incl. Miete) zur Verfügung:                        2.656,68 €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   </a:t>
            </a:r>
          </a:p>
          <a:p>
            <a:pPr marL="88900" indent="0">
              <a:buNone/>
            </a:pPr>
            <a:endParaRPr lang="de-DE" sz="1000" u="sng" dirty="0"/>
          </a:p>
        </p:txBody>
      </p:sp>
    </p:spTree>
    <p:extLst>
      <p:ext uri="{BB962C8B-B14F-4D97-AF65-F5344CB8AC3E}">
        <p14:creationId xmlns:p14="http://schemas.microsoft.com/office/powerpoint/2010/main" val="423809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a:xfrm>
            <a:off x="622300" y="346075"/>
            <a:ext cx="6911975" cy="717550"/>
          </a:xfrm>
        </p:spPr>
        <p:txBody>
          <a:bodyPr/>
          <a:lstStyle/>
          <a:p>
            <a:r>
              <a:rPr lang="de-DE" sz="1600" u="sng" dirty="0"/>
              <a:t>Beispielsberechnung - Erwerbseinkommen + Inanspruchnahme weiterer Transferleistungen in 2024 – Alleinerziehende mit 2 Kindern aus Marburg</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a:xfrm>
            <a:off x="622300" y="1021404"/>
            <a:ext cx="8229600" cy="4772971"/>
          </a:xfrm>
        </p:spPr>
        <p:txBody>
          <a:bodyPr/>
          <a:lstStyle/>
          <a:p>
            <a:pPr marL="88900" indent="0">
              <a:buNone/>
            </a:pPr>
            <a:r>
              <a:rPr lang="de-DE" sz="1050" dirty="0"/>
              <a:t>Beispiel: Alleinerziehende, zwei Kindern, 13 und 14 Jahre alt, erhalten keinen Kindesunterhalt, aus Marburg, Mutter als Pflegehilfskraft tätig. Einkommen Pflegehilfskraft:	Brutto: 2.418,60 €</a:t>
            </a:r>
          </a:p>
          <a:p>
            <a:pPr marL="88900" indent="0">
              <a:buNone/>
            </a:pPr>
            <a:r>
              <a:rPr lang="de-DE" sz="1050" dirty="0"/>
              <a:t>				Netto: 1.825,57 €</a:t>
            </a:r>
          </a:p>
          <a:p>
            <a:pPr marL="88900" indent="0">
              <a:buNone/>
            </a:pPr>
            <a:r>
              <a:rPr lang="de-DE" sz="1050" u="sng" dirty="0"/>
              <a:t>Bedarf nach Bürgergeld: </a:t>
            </a:r>
          </a:p>
          <a:p>
            <a:pPr marL="88900" indent="0">
              <a:buNone/>
            </a:pPr>
            <a:r>
              <a:rPr lang="de-DE" sz="1050" dirty="0"/>
              <a:t>Regelbedarf: 		1.424,-€</a:t>
            </a:r>
          </a:p>
          <a:p>
            <a:pPr marL="88900" indent="0">
              <a:buNone/>
            </a:pPr>
            <a:r>
              <a:rPr lang="de-DE" sz="1050" dirty="0"/>
              <a:t>Alleinerziehungsmehrbedarf:                     202,68 €</a:t>
            </a:r>
          </a:p>
          <a:p>
            <a:pPr marL="88900" indent="0">
              <a:buNone/>
            </a:pPr>
            <a:r>
              <a:rPr lang="de-DE" sz="1050" dirty="0"/>
              <a:t>Kaltmiete: 			   600,-€</a:t>
            </a:r>
          </a:p>
          <a:p>
            <a:pPr marL="88900" indent="0">
              <a:buNone/>
            </a:pPr>
            <a:r>
              <a:rPr lang="de-DE" sz="1050" dirty="0"/>
              <a:t>Nebenkosten: 		   240,-€ </a:t>
            </a:r>
          </a:p>
          <a:p>
            <a:pPr marL="88900" indent="0">
              <a:buNone/>
            </a:pPr>
            <a:r>
              <a:rPr lang="de-DE" sz="1050" u="sng" dirty="0"/>
              <a:t>Heizkosten:     		   150,-€ </a:t>
            </a:r>
          </a:p>
          <a:p>
            <a:pPr marL="88900" indent="0">
              <a:buNone/>
            </a:pPr>
            <a:r>
              <a:rPr lang="de-DE" sz="1050" u="sng" dirty="0"/>
              <a:t>Bedarf nach Bürgergeld     	                     2.616,68 € zzgl. 40,- € Sofortzuschlag =&gt; 2.656,68 €</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1.825,57 €</a:t>
            </a:r>
          </a:p>
          <a:p>
            <a:pPr marL="88900" indent="0">
              <a:buNone/>
            </a:pPr>
            <a:r>
              <a:rPr lang="de-DE" sz="1050" dirty="0"/>
              <a:t>Kindergeld:                                                                       500,00 € </a:t>
            </a:r>
          </a:p>
          <a:p>
            <a:pPr marL="88900" indent="0">
              <a:buNone/>
            </a:pPr>
            <a:r>
              <a:rPr lang="de-DE" sz="1050" dirty="0"/>
              <a:t>Unterhaltsvorschuss:		                   790,00 €</a:t>
            </a:r>
          </a:p>
          <a:p>
            <a:pPr marL="88900" indent="0">
              <a:buNone/>
            </a:pPr>
            <a:r>
              <a:rPr lang="de-DE" sz="1050" dirty="0"/>
              <a:t>Wohngeld: 			                   499,00 €</a:t>
            </a:r>
          </a:p>
          <a:p>
            <a:pPr marL="88900" indent="0">
              <a:buNone/>
            </a:pPr>
            <a:r>
              <a:rPr lang="de-DE" sz="1050" u="sng" dirty="0"/>
              <a:t>Kinderzuschlag: 		                   202,31 €</a:t>
            </a:r>
          </a:p>
          <a:p>
            <a:pPr marL="88900" indent="0">
              <a:buNone/>
            </a:pPr>
            <a:r>
              <a:rPr lang="de-DE" sz="1050" u="sng" dirty="0"/>
              <a:t>Zur Verfügung stehendes Haushaltseinkommen:     3.816,88 €  </a:t>
            </a:r>
            <a:r>
              <a:rPr lang="de-DE" sz="1050" u="sng" dirty="0">
                <a:highlight>
                  <a:srgbClr val="FFFF00"/>
                </a:highlight>
              </a:rPr>
              <a:t>( = 1.160,20 €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 </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45</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478096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a:xfrm>
            <a:off x="622300" y="406066"/>
            <a:ext cx="6911975" cy="717550"/>
          </a:xfrm>
        </p:spPr>
        <p:txBody>
          <a:bodyPr/>
          <a:lstStyle/>
          <a:p>
            <a:r>
              <a:rPr lang="de-DE" sz="2000" u="sng" dirty="0"/>
              <a:t>Beispiel – Bürgergeldhöhe 2024 – Alleinerziehende mit 1 Kind aus Wetter </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46</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Alleinerziehende Mutter mit einem Kind, 14 Jahre alt, aus Wetter, Vater zahlt keinen Unterhalt.</a:t>
            </a:r>
          </a:p>
          <a:p>
            <a:pPr marL="88900" indent="0">
              <a:buNone/>
            </a:pPr>
            <a:r>
              <a:rPr lang="de-DE" sz="1050" dirty="0"/>
              <a:t>Regelbedarf: 		1.034,-€</a:t>
            </a:r>
          </a:p>
          <a:p>
            <a:pPr marL="88900" indent="0">
              <a:buNone/>
            </a:pPr>
            <a:r>
              <a:rPr lang="de-DE" sz="1050" dirty="0"/>
              <a:t>Alleinerziehungsmehrbedarf:                      67,56 €</a:t>
            </a:r>
          </a:p>
          <a:p>
            <a:pPr marL="88900" indent="0">
              <a:buNone/>
            </a:pPr>
            <a:r>
              <a:rPr lang="de-DE" sz="1050" dirty="0"/>
              <a:t>Kaltmiete: 			   380,-€</a:t>
            </a:r>
          </a:p>
          <a:p>
            <a:pPr marL="88900" indent="0">
              <a:buNone/>
            </a:pPr>
            <a:r>
              <a:rPr lang="de-DE" sz="1050" dirty="0"/>
              <a:t>Nebenkosten: 		   130,-€ </a:t>
            </a:r>
          </a:p>
          <a:p>
            <a:pPr marL="88900" indent="0">
              <a:buNone/>
            </a:pPr>
            <a:r>
              <a:rPr lang="de-DE" sz="1050" u="sng" dirty="0"/>
              <a:t>Heizkosten:     		   130,-€ </a:t>
            </a:r>
          </a:p>
          <a:p>
            <a:pPr marL="88900" indent="0">
              <a:buNone/>
            </a:pPr>
            <a:r>
              <a:rPr lang="de-DE" sz="1050" u="sng" dirty="0"/>
              <a:t>Bedarf nach Bürgergeld     	                     1.741,56 €</a:t>
            </a:r>
            <a:endParaRPr lang="de-DE" sz="1050" dirty="0"/>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250,-€ </a:t>
            </a:r>
          </a:p>
          <a:p>
            <a:pPr marL="88900" indent="0">
              <a:buNone/>
            </a:pPr>
            <a:r>
              <a:rPr lang="de-DE" sz="1050" dirty="0"/>
              <a:t>Die Familie bezieht Bürgergeld: 	                       	                       1.491,56 €</a:t>
            </a:r>
          </a:p>
          <a:p>
            <a:pPr marL="88900" indent="0">
              <a:buNone/>
            </a:pPr>
            <a:r>
              <a:rPr lang="de-DE" sz="1050" u="sng" dirty="0"/>
              <a:t>Die Familie bekommt pro Kind 20,-€ Sofortzuschlag:                                        20,-€  </a:t>
            </a:r>
          </a:p>
          <a:p>
            <a:pPr marL="88900" indent="0">
              <a:buNone/>
            </a:pPr>
            <a:r>
              <a:rPr lang="de-DE" sz="1050" u="sng" dirty="0"/>
              <a:t>Der Familie steht zum Leben (incl. Miete) zur Verfügung:                       1.761,56  €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31,-€    </a:t>
            </a:r>
          </a:p>
          <a:p>
            <a:pPr marL="88900" indent="0">
              <a:buNone/>
            </a:pPr>
            <a:endParaRPr lang="de-DE" sz="1000" u="sng" dirty="0"/>
          </a:p>
        </p:txBody>
      </p:sp>
    </p:spTree>
    <p:extLst>
      <p:ext uri="{BB962C8B-B14F-4D97-AF65-F5344CB8AC3E}">
        <p14:creationId xmlns:p14="http://schemas.microsoft.com/office/powerpoint/2010/main" val="1202532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a:xfrm>
            <a:off x="622300" y="346075"/>
            <a:ext cx="6911975" cy="717550"/>
          </a:xfrm>
        </p:spPr>
        <p:txBody>
          <a:bodyPr/>
          <a:lstStyle/>
          <a:p>
            <a:r>
              <a:rPr lang="de-DE" sz="1600" u="sng" dirty="0"/>
              <a:t>Beispielsberechnung - Erwerbseinkommen + Inanspruchnahme weiterer Transferleistungen in 2024 – Alleinerziehende mit 1 Kind aus Wetter</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a:xfrm>
            <a:off x="622300" y="1021404"/>
            <a:ext cx="8229600" cy="4772971"/>
          </a:xfrm>
        </p:spPr>
        <p:txBody>
          <a:bodyPr/>
          <a:lstStyle/>
          <a:p>
            <a:pPr marL="88900" indent="0">
              <a:buNone/>
            </a:pPr>
            <a:r>
              <a:rPr lang="de-DE" sz="1050" dirty="0"/>
              <a:t>Beispiel: Alleinerziehende, ein Kind, 14 Jahre alt, erhalten keinen Kindesunterhalt, aus Wetter, Mutter als </a:t>
            </a:r>
          </a:p>
          <a:p>
            <a:pPr marL="88900" indent="0">
              <a:buNone/>
            </a:pPr>
            <a:r>
              <a:rPr lang="de-DE" sz="1050" dirty="0"/>
              <a:t>Pflegehilfskraft tätig. Einkommen Pflegehilfskraft:	Brutto: 2.418,60 €</a:t>
            </a:r>
          </a:p>
          <a:p>
            <a:pPr marL="88900" indent="0">
              <a:buNone/>
            </a:pPr>
            <a:r>
              <a:rPr lang="de-DE" sz="1050" dirty="0"/>
              <a:t>				Netto: 1.825,57 €</a:t>
            </a:r>
          </a:p>
          <a:p>
            <a:pPr marL="88900" indent="0">
              <a:buNone/>
            </a:pPr>
            <a:r>
              <a:rPr lang="de-DE" sz="1050" u="sng" dirty="0"/>
              <a:t>Bedarf nach Bürgergeld: </a:t>
            </a:r>
          </a:p>
          <a:p>
            <a:pPr marL="88900" indent="0">
              <a:buNone/>
            </a:pPr>
            <a:r>
              <a:rPr lang="de-DE" sz="1050" dirty="0"/>
              <a:t>Regelbedarf: 		1.034,-€</a:t>
            </a:r>
          </a:p>
          <a:p>
            <a:pPr marL="88900" indent="0">
              <a:buNone/>
            </a:pPr>
            <a:r>
              <a:rPr lang="de-DE" sz="1050" dirty="0"/>
              <a:t>Alleinerziehungsmehrbedarf:                      67,56 €</a:t>
            </a:r>
          </a:p>
          <a:p>
            <a:pPr marL="88900" indent="0">
              <a:buNone/>
            </a:pPr>
            <a:r>
              <a:rPr lang="de-DE" sz="1050" dirty="0"/>
              <a:t>Kaltmiete: 			   380,-€</a:t>
            </a:r>
          </a:p>
          <a:p>
            <a:pPr marL="88900" indent="0">
              <a:buNone/>
            </a:pPr>
            <a:r>
              <a:rPr lang="de-DE" sz="1050" dirty="0"/>
              <a:t>Nebenkosten: 		   130,-€ </a:t>
            </a:r>
          </a:p>
          <a:p>
            <a:pPr marL="88900" indent="0">
              <a:buNone/>
            </a:pPr>
            <a:r>
              <a:rPr lang="de-DE" sz="1050" u="sng" dirty="0"/>
              <a:t>Heizkosten:     		   130,-€ </a:t>
            </a:r>
          </a:p>
          <a:p>
            <a:pPr marL="88900" indent="0">
              <a:buNone/>
            </a:pPr>
            <a:r>
              <a:rPr lang="de-DE" sz="1050" u="sng" dirty="0"/>
              <a:t>Bedarf nach Bürgergeld     	                     1.741,56 € zzgl. 20,- € Sofortzuschlag =&gt; 1.761,56 €</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1.825,57 €</a:t>
            </a:r>
          </a:p>
          <a:p>
            <a:pPr marL="88900" indent="0">
              <a:buNone/>
            </a:pPr>
            <a:r>
              <a:rPr lang="de-DE" sz="1050" dirty="0"/>
              <a:t>Kindergeld:                                                                       250,00 € </a:t>
            </a:r>
          </a:p>
          <a:p>
            <a:pPr marL="88900" indent="0">
              <a:buNone/>
            </a:pPr>
            <a:r>
              <a:rPr lang="de-DE" sz="1050" dirty="0"/>
              <a:t>Unterhaltsvorschuss:		                   395,00 €</a:t>
            </a:r>
          </a:p>
          <a:p>
            <a:pPr marL="88900" indent="0">
              <a:buNone/>
            </a:pPr>
            <a:r>
              <a:rPr lang="de-DE" sz="1050" dirty="0"/>
              <a:t>Wohngeld: 			                   151,00 €</a:t>
            </a:r>
          </a:p>
          <a:p>
            <a:pPr marL="88900" indent="0">
              <a:buNone/>
            </a:pPr>
            <a:r>
              <a:rPr lang="de-DE" sz="1050" u="sng" dirty="0"/>
              <a:t>Kinderzuschlag: 		                       0,00 €</a:t>
            </a:r>
          </a:p>
          <a:p>
            <a:pPr marL="88900" indent="0">
              <a:buNone/>
            </a:pPr>
            <a:r>
              <a:rPr lang="de-DE" sz="1050" u="sng" dirty="0"/>
              <a:t>Zur Verfügung stehendes Haushaltseinkommen:      2.621,57 €  </a:t>
            </a:r>
            <a:r>
              <a:rPr lang="de-DE" sz="1050" u="sng" dirty="0">
                <a:highlight>
                  <a:srgbClr val="FFFF00"/>
                </a:highlight>
              </a:rPr>
              <a:t>( = 860,01 €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31,-€  </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47</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1447964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a:xfrm>
            <a:off x="622300" y="406066"/>
            <a:ext cx="6911975" cy="717550"/>
          </a:xfrm>
        </p:spPr>
        <p:txBody>
          <a:bodyPr/>
          <a:lstStyle/>
          <a:p>
            <a:r>
              <a:rPr lang="de-DE" sz="2000" u="sng" dirty="0"/>
              <a:t>Beispiel – Bürgergeldhöhe 2024 – Alleinerziehende mit 1 Kind aus Kirchhain </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48</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Alleinerziehende Mutter mit einem Kind, 14 Jahre alt, aus Kirchhain, Vater zahlt keinen Unterhalt.</a:t>
            </a:r>
          </a:p>
          <a:p>
            <a:pPr marL="88900" indent="0">
              <a:buNone/>
            </a:pPr>
            <a:r>
              <a:rPr lang="de-DE" sz="1050" dirty="0"/>
              <a:t>Regelbedarf: 		1.034,-€</a:t>
            </a:r>
          </a:p>
          <a:p>
            <a:pPr marL="88900" indent="0">
              <a:buNone/>
            </a:pPr>
            <a:r>
              <a:rPr lang="de-DE" sz="1050" dirty="0"/>
              <a:t>Alleinerziehungsmehrbedarf:                      67,56 €</a:t>
            </a:r>
          </a:p>
          <a:p>
            <a:pPr marL="88900" indent="0">
              <a:buNone/>
            </a:pPr>
            <a:r>
              <a:rPr lang="de-DE" sz="1050" dirty="0"/>
              <a:t>Kaltmiete: 			   430,-€</a:t>
            </a:r>
          </a:p>
          <a:p>
            <a:pPr marL="88900" indent="0">
              <a:buNone/>
            </a:pPr>
            <a:r>
              <a:rPr lang="de-DE" sz="1050" dirty="0"/>
              <a:t>Nebenkosten: 		   130,-€ </a:t>
            </a:r>
          </a:p>
          <a:p>
            <a:pPr marL="88900" indent="0">
              <a:buNone/>
            </a:pPr>
            <a:r>
              <a:rPr lang="de-DE" sz="1050" u="sng" dirty="0"/>
              <a:t>Heizkosten:     		   130,-€ </a:t>
            </a:r>
          </a:p>
          <a:p>
            <a:pPr marL="88900" indent="0">
              <a:buNone/>
            </a:pPr>
            <a:r>
              <a:rPr lang="de-DE" sz="1050" u="sng" dirty="0"/>
              <a:t>Bedarf nach Bürgergeld     	                     1.791,56 €</a:t>
            </a:r>
            <a:endParaRPr lang="de-DE" sz="1050" dirty="0"/>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250,-€ </a:t>
            </a:r>
          </a:p>
          <a:p>
            <a:pPr marL="88900" indent="0">
              <a:buNone/>
            </a:pPr>
            <a:r>
              <a:rPr lang="de-DE" sz="1050" dirty="0"/>
              <a:t>Die Familie bezieht Bürgergeld: 	                       	                       1.541,56 €</a:t>
            </a:r>
          </a:p>
          <a:p>
            <a:pPr marL="88900" indent="0">
              <a:buNone/>
            </a:pPr>
            <a:r>
              <a:rPr lang="de-DE" sz="1050" u="sng" dirty="0"/>
              <a:t>Die Familie bekommt pro Kind 20,-€ Sofortzuschlag:                                        20,-€  </a:t>
            </a:r>
          </a:p>
          <a:p>
            <a:pPr marL="88900" indent="0">
              <a:buNone/>
            </a:pPr>
            <a:r>
              <a:rPr lang="de-DE" sz="1050" u="sng" dirty="0"/>
              <a:t>Der Familie steht zum Leben (incl. Miete) zur Verfügung:                       1.811,56  €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31,-€    </a:t>
            </a:r>
          </a:p>
          <a:p>
            <a:pPr marL="88900" indent="0">
              <a:buNone/>
            </a:pPr>
            <a:endParaRPr lang="de-DE" sz="1000" u="sng" dirty="0"/>
          </a:p>
        </p:txBody>
      </p:sp>
    </p:spTree>
    <p:extLst>
      <p:ext uri="{BB962C8B-B14F-4D97-AF65-F5344CB8AC3E}">
        <p14:creationId xmlns:p14="http://schemas.microsoft.com/office/powerpoint/2010/main" val="2843972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a:xfrm>
            <a:off x="622300" y="346075"/>
            <a:ext cx="6911975" cy="717550"/>
          </a:xfrm>
        </p:spPr>
        <p:txBody>
          <a:bodyPr/>
          <a:lstStyle/>
          <a:p>
            <a:r>
              <a:rPr lang="de-DE" sz="1600" u="sng" dirty="0"/>
              <a:t>Beispielsberechnung - Erwerbseinkommen + Inanspruchnahme weiterer Transferleistungen in 2024 – Alleinerziehende mit 1 Kind aus Kirchhain</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a:xfrm>
            <a:off x="622300" y="1021404"/>
            <a:ext cx="8229600" cy="4772971"/>
          </a:xfrm>
        </p:spPr>
        <p:txBody>
          <a:bodyPr/>
          <a:lstStyle/>
          <a:p>
            <a:pPr marL="88900" indent="0">
              <a:buNone/>
            </a:pPr>
            <a:r>
              <a:rPr lang="de-DE" sz="1050" dirty="0"/>
              <a:t>Beispiel: Alleinerziehende, ein Kind, 14 Jahre alt, erhalten keinen Kindesunterhalt, aus Kirchhain, Mutter als </a:t>
            </a:r>
          </a:p>
          <a:p>
            <a:pPr marL="88900" indent="0">
              <a:buNone/>
            </a:pPr>
            <a:r>
              <a:rPr lang="de-DE" sz="1050" dirty="0"/>
              <a:t>Pflegehilfskraft tätig. Einkommen Pflegehilfskraft:	Brutto: 2.418,60 €</a:t>
            </a:r>
          </a:p>
          <a:p>
            <a:pPr marL="88900" indent="0">
              <a:buNone/>
            </a:pPr>
            <a:r>
              <a:rPr lang="de-DE" sz="1050" dirty="0"/>
              <a:t>				Netto: 1.825,57 €</a:t>
            </a:r>
          </a:p>
          <a:p>
            <a:pPr marL="88900" indent="0">
              <a:buNone/>
            </a:pPr>
            <a:r>
              <a:rPr lang="de-DE" sz="1050" u="sng" dirty="0"/>
              <a:t>Bedarf nach Bürgergeld: </a:t>
            </a:r>
          </a:p>
          <a:p>
            <a:pPr marL="88900" indent="0">
              <a:buNone/>
            </a:pPr>
            <a:r>
              <a:rPr lang="de-DE" sz="1050" dirty="0"/>
              <a:t>Regelbedarf: 		1.034,-€</a:t>
            </a:r>
          </a:p>
          <a:p>
            <a:pPr marL="88900" indent="0">
              <a:buNone/>
            </a:pPr>
            <a:r>
              <a:rPr lang="de-DE" sz="1050" dirty="0"/>
              <a:t>Alleinerziehungsmehrbedarf:                      67,56 €</a:t>
            </a:r>
          </a:p>
          <a:p>
            <a:pPr marL="88900" indent="0">
              <a:buNone/>
            </a:pPr>
            <a:r>
              <a:rPr lang="de-DE" sz="1050" dirty="0"/>
              <a:t>Kaltmiete: 			   430,-€</a:t>
            </a:r>
          </a:p>
          <a:p>
            <a:pPr marL="88900" indent="0">
              <a:buNone/>
            </a:pPr>
            <a:r>
              <a:rPr lang="de-DE" sz="1050" dirty="0"/>
              <a:t>Nebenkosten: 		   130,-€ </a:t>
            </a:r>
          </a:p>
          <a:p>
            <a:pPr marL="88900" indent="0">
              <a:buNone/>
            </a:pPr>
            <a:r>
              <a:rPr lang="de-DE" sz="1050" u="sng" dirty="0"/>
              <a:t>Heizkosten:     		   130,-€ </a:t>
            </a:r>
          </a:p>
          <a:p>
            <a:pPr marL="88900" indent="0">
              <a:buNone/>
            </a:pPr>
            <a:r>
              <a:rPr lang="de-DE" sz="1050" u="sng" dirty="0"/>
              <a:t>Bedarf nach Bürgergeld     	                     1.791,56 € zzgl. 20,- € Sofortzuschlag =&gt; 1.811,56 €</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1.825,57 €</a:t>
            </a:r>
          </a:p>
          <a:p>
            <a:pPr marL="88900" indent="0">
              <a:buNone/>
            </a:pPr>
            <a:r>
              <a:rPr lang="de-DE" sz="1050" dirty="0"/>
              <a:t>Kindergeld:                                                                       250,00 € </a:t>
            </a:r>
          </a:p>
          <a:p>
            <a:pPr marL="88900" indent="0">
              <a:buNone/>
            </a:pPr>
            <a:r>
              <a:rPr lang="de-DE" sz="1050" dirty="0"/>
              <a:t>Unterhaltsvorschuss:		                   395,00 €</a:t>
            </a:r>
          </a:p>
          <a:p>
            <a:pPr marL="88900" indent="0">
              <a:buNone/>
            </a:pPr>
            <a:r>
              <a:rPr lang="de-DE" sz="1050" dirty="0"/>
              <a:t>Wohngeld: 			                   151,00 €</a:t>
            </a:r>
          </a:p>
          <a:p>
            <a:pPr marL="88900" indent="0">
              <a:buNone/>
            </a:pPr>
            <a:r>
              <a:rPr lang="de-DE" sz="1050" u="sng" dirty="0"/>
              <a:t>Kinderzuschlag: 		                       0,00 €</a:t>
            </a:r>
          </a:p>
          <a:p>
            <a:pPr marL="88900" indent="0">
              <a:buNone/>
            </a:pPr>
            <a:r>
              <a:rPr lang="de-DE" sz="1050" u="sng" dirty="0"/>
              <a:t>Zur Verfügung stehendes Haushaltseinkommen:      2.621,57 €  </a:t>
            </a:r>
            <a:r>
              <a:rPr lang="de-DE" sz="1050" u="sng" dirty="0">
                <a:highlight>
                  <a:srgbClr val="FFFF00"/>
                </a:highlight>
              </a:rPr>
              <a:t>( = 810,01 €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31,-€  </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49</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214660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C32AE-2CBE-4E9D-90D7-238BE5FC936E}"/>
              </a:ext>
            </a:extLst>
          </p:cNvPr>
          <p:cNvSpPr>
            <a:spLocks noGrp="1"/>
          </p:cNvSpPr>
          <p:nvPr>
            <p:ph type="title"/>
          </p:nvPr>
        </p:nvSpPr>
        <p:spPr/>
        <p:txBody>
          <a:bodyPr/>
          <a:lstStyle/>
          <a:p>
            <a:r>
              <a:rPr lang="de-DE" sz="2000" u="sng" dirty="0"/>
              <a:t>Beispiel: Freibetrag bei Azubis U25 seit dem 01.07.23</a:t>
            </a:r>
            <a:endParaRPr lang="de-DE" u="sng" dirty="0"/>
          </a:p>
        </p:txBody>
      </p:sp>
      <p:sp>
        <p:nvSpPr>
          <p:cNvPr id="3" name="Inhaltsplatzhalter 2">
            <a:extLst>
              <a:ext uri="{FF2B5EF4-FFF2-40B4-BE49-F238E27FC236}">
                <a16:creationId xmlns:a16="http://schemas.microsoft.com/office/drawing/2014/main" id="{372B2214-EDDF-41D6-926F-A7557C736415}"/>
              </a:ext>
            </a:extLst>
          </p:cNvPr>
          <p:cNvSpPr>
            <a:spLocks noGrp="1"/>
          </p:cNvSpPr>
          <p:nvPr>
            <p:ph idx="1"/>
          </p:nvPr>
        </p:nvSpPr>
        <p:spPr/>
        <p:txBody>
          <a:bodyPr/>
          <a:lstStyle/>
          <a:p>
            <a:pPr lvl="0"/>
            <a:r>
              <a:rPr lang="de-DE" sz="1000" b="0" dirty="0"/>
              <a:t>Azubis mit Ausbildungsvergütung: Zusätzlich zum erhöhten Grundfreibetrag (seit 01.01.24: 538,-€) erhalten Azubis den normalen Erwerbstätigenfreibetrag auf ihre Ausbildungsvergütung (abzusetzen vom Brutto der Ausbildungsvergütung auf den Betrag, der 520,-€ übersteigt)</a:t>
            </a:r>
          </a:p>
          <a:p>
            <a:pPr lvl="0"/>
            <a:endParaRPr lang="de-DE" sz="1000" b="0" dirty="0"/>
          </a:p>
          <a:p>
            <a:pPr lvl="0"/>
            <a:r>
              <a:rPr lang="de-DE" sz="1000" b="0" dirty="0"/>
              <a:t>Beispiel einer leistungsberechtigten Person unter 25 Jahren in dualer Ausbildung mit Ausbildungsvergütung von 800,-€ netto, 950,-€ brutto, in eigener Wohnung / WG mit einer Warmmiete von 437,-€: </a:t>
            </a:r>
          </a:p>
          <a:p>
            <a:pPr lvl="0"/>
            <a:endParaRPr lang="de-DE" sz="1000" b="0" dirty="0"/>
          </a:p>
          <a:p>
            <a:pPr marL="88900" lvl="0" indent="0">
              <a:buNone/>
            </a:pPr>
            <a:r>
              <a:rPr lang="de-DE" sz="1000" b="0" dirty="0"/>
              <a:t>Ausbildungsvergütung: 950 Euro (brutto), 800 Euro (netto) </a:t>
            </a:r>
          </a:p>
          <a:p>
            <a:pPr marL="88900" lvl="0" indent="0">
              <a:buNone/>
            </a:pPr>
            <a:r>
              <a:rPr lang="de-DE" sz="1000" b="0" dirty="0"/>
              <a:t>Grundabsetzungsbetrag: 538 Euro (seit 01.01.24 von 520 € auf 538 € gestiegen) </a:t>
            </a:r>
          </a:p>
          <a:p>
            <a:pPr marL="88900" lvl="0" indent="0">
              <a:buNone/>
            </a:pPr>
            <a:r>
              <a:rPr lang="de-DE" sz="1000" b="0" dirty="0"/>
              <a:t>Erwerbstätigenfreibetrag: 30% des Einkommensteils, der im Korridor zwischen 520 und 950 Euro liegt =&gt; 30% von 430 Euro (950,-€ brutto – 520,-€ = 430 €) = 129 Euro </a:t>
            </a:r>
          </a:p>
          <a:p>
            <a:pPr marL="88900" lvl="0" indent="0">
              <a:buNone/>
            </a:pPr>
            <a:r>
              <a:rPr lang="de-DE" sz="1000" b="0" dirty="0"/>
              <a:t>Berücksichtigtes (anzurechnendes) Erwerbseinkommen: 800 Euro (Nettoeinkommen) - 538 Euro – 129 Euro = 133 Euro </a:t>
            </a:r>
          </a:p>
          <a:p>
            <a:pPr marL="88900" lvl="0" indent="0">
              <a:buNone/>
            </a:pPr>
            <a:endParaRPr lang="de-DE" sz="1000" b="0" dirty="0"/>
          </a:p>
          <a:p>
            <a:pPr marL="88900" lvl="0" indent="0">
              <a:buNone/>
            </a:pPr>
            <a:r>
              <a:rPr lang="de-DE" sz="1000" b="0" dirty="0"/>
              <a:t>=&gt; Von der Ausbildungsvergütung in Höhe von 950,-€ brutto, bzw. 800,-€ netto, werden auf das Bürgergeld nur 133,-€ angerechnet. </a:t>
            </a:r>
          </a:p>
          <a:p>
            <a:pPr lvl="0">
              <a:buFont typeface="Symbol" panose="05050102010706020507" pitchFamily="18" charset="2"/>
              <a:buChar char="Þ"/>
            </a:pPr>
            <a:endParaRPr lang="de-DE" sz="1000" b="0" dirty="0"/>
          </a:p>
          <a:p>
            <a:pPr lvl="0">
              <a:buFont typeface="Symbol" panose="05050102010706020507" pitchFamily="18" charset="2"/>
              <a:buChar char="Þ"/>
            </a:pPr>
            <a:r>
              <a:rPr lang="de-DE" sz="1000" b="0" dirty="0"/>
              <a:t>Regelsatz 			563,-€</a:t>
            </a:r>
          </a:p>
          <a:p>
            <a:pPr lvl="0">
              <a:buFont typeface="Symbol" panose="05050102010706020507" pitchFamily="18" charset="2"/>
              <a:buChar char="Þ"/>
            </a:pPr>
            <a:r>
              <a:rPr lang="de-DE" sz="1000" b="0" dirty="0"/>
              <a:t>KDU         			437,-€</a:t>
            </a:r>
          </a:p>
          <a:p>
            <a:pPr lvl="0">
              <a:buFont typeface="Symbol" panose="05050102010706020507" pitchFamily="18" charset="2"/>
              <a:buChar char="Þ"/>
            </a:pPr>
            <a:r>
              <a:rPr lang="de-DE" sz="1000" b="0" dirty="0"/>
              <a:t>Bedarf    		                     =1.000,-€ Gesamtbedarf für Lebensunterhalt und Gesamtmiete</a:t>
            </a:r>
          </a:p>
          <a:p>
            <a:pPr lvl="0">
              <a:buFont typeface="Symbol" panose="05050102010706020507" pitchFamily="18" charset="2"/>
              <a:buChar char="Þ"/>
            </a:pPr>
            <a:r>
              <a:rPr lang="de-DE" sz="1000" b="0" dirty="0"/>
              <a:t>Abzüglich Kindergeld                                                         - 250,-€</a:t>
            </a:r>
          </a:p>
          <a:p>
            <a:pPr lvl="0">
              <a:buFont typeface="Symbol" panose="05050102010706020507" pitchFamily="18" charset="2"/>
              <a:buChar char="Þ"/>
            </a:pPr>
            <a:r>
              <a:rPr lang="de-DE" sz="1000" b="0" dirty="0"/>
              <a:t>Abzüglich Ausbildungsvergütung 	                         - 800,-€</a:t>
            </a:r>
          </a:p>
          <a:p>
            <a:pPr lvl="0">
              <a:buFont typeface="Symbol" panose="05050102010706020507" pitchFamily="18" charset="2"/>
              <a:buChar char="Þ"/>
            </a:pPr>
            <a:r>
              <a:rPr lang="de-DE" sz="1000" b="0" dirty="0"/>
              <a:t>Zuzüglich Grundfreibetrag 	                        + 538,-€ </a:t>
            </a:r>
          </a:p>
          <a:p>
            <a:pPr lvl="0">
              <a:buFont typeface="Symbol" panose="05050102010706020507" pitchFamily="18" charset="2"/>
              <a:buChar char="Þ"/>
            </a:pPr>
            <a:r>
              <a:rPr lang="de-DE" sz="1000" b="0" dirty="0"/>
              <a:t>Zuzüglich Erwerbstätigenfreibetrag   	                        + 129,-€</a:t>
            </a:r>
          </a:p>
          <a:p>
            <a:pPr lvl="0">
              <a:buFont typeface="Symbol" panose="05050102010706020507" pitchFamily="18" charset="2"/>
              <a:buChar char="Þ"/>
            </a:pPr>
            <a:r>
              <a:rPr lang="de-DE" sz="1000" b="0" dirty="0"/>
              <a:t>-------------------------------------------------------------------------------------</a:t>
            </a:r>
          </a:p>
          <a:p>
            <a:pPr lvl="0">
              <a:buFont typeface="Symbol" panose="05050102010706020507" pitchFamily="18" charset="2"/>
              <a:buChar char="Þ"/>
            </a:pPr>
            <a:r>
              <a:rPr lang="de-DE" sz="1000" dirty="0"/>
              <a:t>Anspruch auf aufstockendes Bürgergeld                       599,-€ (</a:t>
            </a:r>
            <a:r>
              <a:rPr lang="de-DE" sz="1000" u="sng" dirty="0"/>
              <a:t>zusätzlich</a:t>
            </a:r>
            <a:r>
              <a:rPr lang="de-DE" sz="1000" dirty="0"/>
              <a:t> zur Ausbildungsvergütung und zum Kindergeld!!!)</a:t>
            </a:r>
          </a:p>
          <a:p>
            <a:pPr lvl="0">
              <a:buFont typeface="Symbol" panose="05050102010706020507" pitchFamily="18" charset="2"/>
              <a:buChar char="Þ"/>
            </a:pPr>
            <a:r>
              <a:rPr lang="de-DE" sz="1400" dirty="0"/>
              <a:t>Dem Jugendlichen stehen insgesamt 1.649,-€ zum Leben zur Verfügung.</a:t>
            </a:r>
          </a:p>
          <a:p>
            <a:endParaRPr lang="de-DE" dirty="0"/>
          </a:p>
        </p:txBody>
      </p:sp>
      <p:sp>
        <p:nvSpPr>
          <p:cNvPr id="4" name="Fußzeilenplatzhalter 3">
            <a:extLst>
              <a:ext uri="{FF2B5EF4-FFF2-40B4-BE49-F238E27FC236}">
                <a16:creationId xmlns:a16="http://schemas.microsoft.com/office/drawing/2014/main" id="{807876E3-4692-4E31-9920-1F67FEEC52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4E31E830-FA18-4D68-9EB6-99AD21EC1965}"/>
              </a:ext>
            </a:extLst>
          </p:cNvPr>
          <p:cNvSpPr>
            <a:spLocks noGrp="1"/>
          </p:cNvSpPr>
          <p:nvPr>
            <p:ph type="sldNum" sz="quarter" idx="11"/>
          </p:nvPr>
        </p:nvSpPr>
        <p:spPr/>
        <p:txBody>
          <a:bodyPr/>
          <a:lstStyle/>
          <a:p>
            <a:fld id="{DC8927E2-E660-4982-9BE3-86DA6CF8CDF7}" type="slidenum">
              <a:rPr lang="de-DE" altLang="de-DE" smtClean="0"/>
              <a:pPr/>
              <a:t>5</a:t>
            </a:fld>
            <a:endParaRPr lang="de-DE" altLang="de-DE"/>
          </a:p>
        </p:txBody>
      </p:sp>
      <p:sp>
        <p:nvSpPr>
          <p:cNvPr id="6" name="Datumsplatzhalter 5">
            <a:extLst>
              <a:ext uri="{FF2B5EF4-FFF2-40B4-BE49-F238E27FC236}">
                <a16:creationId xmlns:a16="http://schemas.microsoft.com/office/drawing/2014/main" id="{72783D6C-CF13-4A11-A521-720FFD2E7908}"/>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1325947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a:xfrm>
            <a:off x="622300" y="406066"/>
            <a:ext cx="6911975" cy="717550"/>
          </a:xfrm>
        </p:spPr>
        <p:txBody>
          <a:bodyPr/>
          <a:lstStyle/>
          <a:p>
            <a:r>
              <a:rPr lang="de-DE" sz="2000" u="sng" dirty="0"/>
              <a:t>Beispiel – Bürgergeldhöhe 2024 – Alleinerziehende mit 1 Kind aus Marburg</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50</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Alleinerziehende Mutter mit einem Kind, 14 Jahre alt, aus Marburg, Vater zahlt keinen Unterhalt.</a:t>
            </a:r>
          </a:p>
          <a:p>
            <a:pPr marL="88900" indent="0">
              <a:buNone/>
            </a:pPr>
            <a:endParaRPr lang="de-DE" sz="1050" dirty="0"/>
          </a:p>
          <a:p>
            <a:pPr marL="88900" indent="0">
              <a:buNone/>
            </a:pPr>
            <a:r>
              <a:rPr lang="de-DE" sz="1050" dirty="0"/>
              <a:t>Regelbedarf: 		1.034,-€</a:t>
            </a:r>
          </a:p>
          <a:p>
            <a:pPr marL="88900" indent="0">
              <a:buNone/>
            </a:pPr>
            <a:r>
              <a:rPr lang="de-DE" sz="1050" dirty="0"/>
              <a:t>Alleinerziehungsmehrbedarf:                       67,56 €</a:t>
            </a:r>
          </a:p>
          <a:p>
            <a:pPr marL="88900" indent="0">
              <a:buNone/>
            </a:pPr>
            <a:r>
              <a:rPr lang="de-DE" sz="1050" dirty="0"/>
              <a:t>Kaltmiete: 			   530,-€</a:t>
            </a:r>
          </a:p>
          <a:p>
            <a:pPr marL="88900" indent="0">
              <a:buNone/>
            </a:pPr>
            <a:r>
              <a:rPr lang="de-DE" sz="1050" dirty="0"/>
              <a:t>Nebenkosten: 		   180,-€ </a:t>
            </a:r>
          </a:p>
          <a:p>
            <a:pPr marL="88900" indent="0">
              <a:buNone/>
            </a:pPr>
            <a:r>
              <a:rPr lang="de-DE" sz="1050" u="sng" dirty="0"/>
              <a:t>Heizkosten:     		   130,-€ </a:t>
            </a:r>
          </a:p>
          <a:p>
            <a:pPr marL="88900" indent="0">
              <a:buNone/>
            </a:pPr>
            <a:r>
              <a:rPr lang="de-DE" sz="1050" u="sng" dirty="0"/>
              <a:t>Bedarf nach Bürgergeld     	                     1.941,56 €</a:t>
            </a:r>
            <a:endParaRPr lang="de-DE" sz="1050" dirty="0"/>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250,-€ </a:t>
            </a:r>
          </a:p>
          <a:p>
            <a:pPr marL="88900" indent="0">
              <a:buNone/>
            </a:pPr>
            <a:r>
              <a:rPr lang="de-DE" sz="1050" dirty="0"/>
              <a:t>Die Familie bezieht Bürgergeld: 	                       	                       1.691,56 €</a:t>
            </a:r>
          </a:p>
          <a:p>
            <a:pPr marL="88900" indent="0">
              <a:buNone/>
            </a:pPr>
            <a:r>
              <a:rPr lang="de-DE" sz="1050" u="sng" dirty="0"/>
              <a:t>Die Familie bekommt pro Kind 20,-€ Sofortzuschlag:                                        20,-€  </a:t>
            </a:r>
          </a:p>
          <a:p>
            <a:pPr marL="88900" indent="0">
              <a:buNone/>
            </a:pPr>
            <a:r>
              <a:rPr lang="de-DE" sz="1050" u="sng" dirty="0"/>
              <a:t>Der Familie steht zum Leben (incl. Miete) zur Verfügung:                       1.961,56  €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   </a:t>
            </a:r>
          </a:p>
          <a:p>
            <a:pPr marL="88900" indent="0">
              <a:buNone/>
            </a:pPr>
            <a:endParaRPr lang="de-DE" sz="1000" u="sng" dirty="0"/>
          </a:p>
        </p:txBody>
      </p:sp>
    </p:spTree>
    <p:extLst>
      <p:ext uri="{BB962C8B-B14F-4D97-AF65-F5344CB8AC3E}">
        <p14:creationId xmlns:p14="http://schemas.microsoft.com/office/powerpoint/2010/main" val="611183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a:xfrm>
            <a:off x="622300" y="346075"/>
            <a:ext cx="6911975" cy="717550"/>
          </a:xfrm>
        </p:spPr>
        <p:txBody>
          <a:bodyPr/>
          <a:lstStyle/>
          <a:p>
            <a:r>
              <a:rPr lang="de-DE" sz="1600" u="sng" dirty="0"/>
              <a:t>Beispielsberechnung - Erwerbseinkommen + Inanspruchnahme weiterer Transferleistungen in 2024 – Alleinerziehende mit 1 Kind aus Marburg</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a:xfrm>
            <a:off x="622300" y="1021404"/>
            <a:ext cx="8229600" cy="4772971"/>
          </a:xfrm>
        </p:spPr>
        <p:txBody>
          <a:bodyPr/>
          <a:lstStyle/>
          <a:p>
            <a:pPr marL="88900" indent="0">
              <a:buNone/>
            </a:pPr>
            <a:r>
              <a:rPr lang="de-DE" sz="1050" dirty="0"/>
              <a:t>Beispiel: Alleinerziehende, ein Kind, 14 Jahre alt, erhalten keinen Kindesunterhalt, aus Marburg, Mutter als </a:t>
            </a:r>
          </a:p>
          <a:p>
            <a:pPr marL="88900" indent="0">
              <a:buNone/>
            </a:pPr>
            <a:r>
              <a:rPr lang="de-DE" sz="1050" dirty="0"/>
              <a:t>Pflegehilfskraft tätig. Einkommen Pflegehilfskraft:	Brutto: 2.418,60 €</a:t>
            </a:r>
          </a:p>
          <a:p>
            <a:pPr marL="88900" indent="0">
              <a:buNone/>
            </a:pPr>
            <a:r>
              <a:rPr lang="de-DE" sz="1050" dirty="0"/>
              <a:t>				Netto: 1.825,57 €</a:t>
            </a:r>
          </a:p>
          <a:p>
            <a:pPr marL="88900" indent="0">
              <a:buNone/>
            </a:pPr>
            <a:r>
              <a:rPr lang="de-DE" sz="1050" u="sng" dirty="0"/>
              <a:t>Bedarf nach Bürgergeld: </a:t>
            </a:r>
          </a:p>
          <a:p>
            <a:pPr marL="88900" indent="0">
              <a:buNone/>
            </a:pPr>
            <a:r>
              <a:rPr lang="de-DE" sz="1050" dirty="0"/>
              <a:t>Regelbedarf: 		1.034,-€</a:t>
            </a:r>
          </a:p>
          <a:p>
            <a:pPr marL="88900" indent="0">
              <a:buNone/>
            </a:pPr>
            <a:r>
              <a:rPr lang="de-DE" sz="1050" dirty="0"/>
              <a:t>Alleinerziehungsmehrbedarf:                      67,56 €</a:t>
            </a:r>
          </a:p>
          <a:p>
            <a:pPr marL="88900" indent="0">
              <a:buNone/>
            </a:pPr>
            <a:r>
              <a:rPr lang="de-DE" sz="1050" dirty="0"/>
              <a:t>Kaltmiete: 			   530,-€</a:t>
            </a:r>
          </a:p>
          <a:p>
            <a:pPr marL="88900" indent="0">
              <a:buNone/>
            </a:pPr>
            <a:r>
              <a:rPr lang="de-DE" sz="1050" dirty="0"/>
              <a:t>Nebenkosten: 		   180,-€ </a:t>
            </a:r>
          </a:p>
          <a:p>
            <a:pPr marL="88900" indent="0">
              <a:buNone/>
            </a:pPr>
            <a:r>
              <a:rPr lang="de-DE" sz="1050" u="sng" dirty="0"/>
              <a:t>Heizkosten:     		   130,-€ </a:t>
            </a:r>
          </a:p>
          <a:p>
            <a:pPr marL="88900" indent="0">
              <a:buNone/>
            </a:pPr>
            <a:r>
              <a:rPr lang="de-DE" sz="1050" u="sng" dirty="0"/>
              <a:t>Bedarf nach Bürgergeld     	                     1.941,56 € zzgl. 20,- € Sofortzuschlag =&gt; 1.961,56 €</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1.825,57 €</a:t>
            </a:r>
          </a:p>
          <a:p>
            <a:pPr marL="88900" indent="0">
              <a:buNone/>
            </a:pPr>
            <a:r>
              <a:rPr lang="de-DE" sz="1050" dirty="0"/>
              <a:t>Kindergeld:                                                                       250,00 € </a:t>
            </a:r>
          </a:p>
          <a:p>
            <a:pPr marL="88900" indent="0">
              <a:buNone/>
            </a:pPr>
            <a:r>
              <a:rPr lang="de-DE" sz="1050" dirty="0"/>
              <a:t>Unterhaltsvorschuss:		                   395,00 €</a:t>
            </a:r>
          </a:p>
          <a:p>
            <a:pPr marL="88900" indent="0">
              <a:buNone/>
            </a:pPr>
            <a:r>
              <a:rPr lang="de-DE" sz="1050" dirty="0"/>
              <a:t>Wohngeld: 			                   271,00 €</a:t>
            </a:r>
          </a:p>
          <a:p>
            <a:pPr marL="88900" indent="0">
              <a:buNone/>
            </a:pPr>
            <a:r>
              <a:rPr lang="de-DE" sz="1050" u="sng" dirty="0"/>
              <a:t>Kinderzuschlag: 		                     37,66 €</a:t>
            </a:r>
          </a:p>
          <a:p>
            <a:pPr marL="88900" indent="0">
              <a:buNone/>
            </a:pPr>
            <a:r>
              <a:rPr lang="de-DE" sz="1050" u="sng" dirty="0"/>
              <a:t>Zur Verfügung stehendes Haushaltseinkommen:      2.779,23 €  </a:t>
            </a:r>
            <a:r>
              <a:rPr lang="de-DE" sz="1050" u="sng" dirty="0">
                <a:highlight>
                  <a:srgbClr val="FFFF00"/>
                </a:highlight>
              </a:rPr>
              <a:t>( = 817,67 €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  </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51</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3655447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D58179-5D3B-4178-8645-EDF7D643D02A}"/>
              </a:ext>
            </a:extLst>
          </p:cNvPr>
          <p:cNvSpPr>
            <a:spLocks noGrp="1"/>
          </p:cNvSpPr>
          <p:nvPr>
            <p:ph type="title"/>
          </p:nvPr>
        </p:nvSpPr>
        <p:spPr/>
        <p:txBody>
          <a:bodyPr/>
          <a:lstStyle/>
          <a:p>
            <a:r>
              <a:rPr lang="de-DE" sz="1800" u="sng" dirty="0"/>
              <a:t>Einwand: </a:t>
            </a:r>
            <a:r>
              <a:rPr lang="de-DE" sz="1800" i="1" u="sng" dirty="0"/>
              <a:t>„Dann muss ich die ganzen Zusatzleistungen für meine Kinder selber zahlen“</a:t>
            </a:r>
          </a:p>
        </p:txBody>
      </p:sp>
      <p:sp>
        <p:nvSpPr>
          <p:cNvPr id="3" name="Inhaltsplatzhalter 2">
            <a:extLst>
              <a:ext uri="{FF2B5EF4-FFF2-40B4-BE49-F238E27FC236}">
                <a16:creationId xmlns:a16="http://schemas.microsoft.com/office/drawing/2014/main" id="{0BF548A0-102C-4AE7-8A79-A1B7006B1CFD}"/>
              </a:ext>
            </a:extLst>
          </p:cNvPr>
          <p:cNvSpPr>
            <a:spLocks noGrp="1"/>
          </p:cNvSpPr>
          <p:nvPr>
            <p:ph idx="1"/>
          </p:nvPr>
        </p:nvSpPr>
        <p:spPr>
          <a:xfrm>
            <a:off x="622300" y="1297596"/>
            <a:ext cx="8229600" cy="4525962"/>
          </a:xfrm>
        </p:spPr>
        <p:txBody>
          <a:bodyPr/>
          <a:lstStyle/>
          <a:p>
            <a:pPr marL="88900" indent="0">
              <a:buNone/>
            </a:pPr>
            <a:r>
              <a:rPr lang="de-DE" sz="1800" b="0" dirty="0"/>
              <a:t>Neben dem Anspruch auf Kinderzuschlag besteht weiterhin Anspruch auf folgende kindsbezogene Leistungen:</a:t>
            </a:r>
          </a:p>
          <a:p>
            <a:pPr marL="88900" indent="0">
              <a:buNone/>
            </a:pPr>
            <a:r>
              <a:rPr lang="de-DE" sz="1800" b="0" dirty="0"/>
              <a:t>  </a:t>
            </a:r>
          </a:p>
          <a:p>
            <a:r>
              <a:rPr lang="de-DE" sz="1800" b="0" dirty="0"/>
              <a:t>Befreiung von den Kita-Gebühren (=&gt; zu beantragen beim Jugendamt)</a:t>
            </a:r>
          </a:p>
          <a:p>
            <a:r>
              <a:rPr lang="de-DE" sz="1800" b="0" dirty="0"/>
              <a:t>Anspruch auf Leistungen für Bildung und Teilhabe aus dem </a:t>
            </a:r>
            <a:r>
              <a:rPr lang="de-DE" sz="1800" b="0" dirty="0" err="1"/>
              <a:t>BuT</a:t>
            </a:r>
            <a:r>
              <a:rPr lang="de-DE" sz="1800" b="0" dirty="0"/>
              <a:t>-Paket (=&gt; zu beantragen bei der </a:t>
            </a:r>
            <a:r>
              <a:rPr lang="de-DE" sz="1800" b="0" dirty="0" err="1"/>
              <a:t>BuT</a:t>
            </a:r>
            <a:r>
              <a:rPr lang="de-DE" sz="1800" b="0" dirty="0"/>
              <a:t>-Stelle im Jobcenter) </a:t>
            </a:r>
          </a:p>
          <a:p>
            <a:pPr lvl="1">
              <a:buFont typeface="Wingdings" panose="05000000000000000000" pitchFamily="2" charset="2"/>
              <a:buChar char="Ø"/>
            </a:pPr>
            <a:r>
              <a:rPr lang="de-DE" b="0" dirty="0"/>
              <a:t>Schulbedarf </a:t>
            </a:r>
          </a:p>
          <a:p>
            <a:pPr lvl="1">
              <a:buFont typeface="Wingdings" panose="05000000000000000000" pitchFamily="2" charset="2"/>
              <a:buChar char="Ø"/>
            </a:pPr>
            <a:r>
              <a:rPr lang="de-DE" b="0" dirty="0"/>
              <a:t>Klassenfahrten </a:t>
            </a:r>
          </a:p>
          <a:p>
            <a:pPr lvl="1">
              <a:buFont typeface="Wingdings" panose="05000000000000000000" pitchFamily="2" charset="2"/>
              <a:buChar char="Ø"/>
            </a:pPr>
            <a:r>
              <a:rPr lang="de-DE" b="0" dirty="0"/>
              <a:t>Tagesausflüge </a:t>
            </a:r>
          </a:p>
          <a:p>
            <a:pPr lvl="1">
              <a:buFont typeface="Wingdings" panose="05000000000000000000" pitchFamily="2" charset="2"/>
              <a:buChar char="Ø"/>
            </a:pPr>
            <a:r>
              <a:rPr lang="de-DE" b="0" dirty="0"/>
              <a:t>Nachhilfe </a:t>
            </a:r>
          </a:p>
          <a:p>
            <a:pPr lvl="1">
              <a:buFont typeface="Wingdings" panose="05000000000000000000" pitchFamily="2" charset="2"/>
              <a:buChar char="Ø"/>
            </a:pPr>
            <a:r>
              <a:rPr lang="de-DE" b="0" dirty="0"/>
              <a:t>Schülerbeförderung </a:t>
            </a:r>
          </a:p>
          <a:p>
            <a:pPr lvl="1">
              <a:buFont typeface="Wingdings" panose="05000000000000000000" pitchFamily="2" charset="2"/>
              <a:buChar char="Ø"/>
            </a:pPr>
            <a:r>
              <a:rPr lang="de-DE" b="0" dirty="0"/>
              <a:t>Mittagsverpflegung in Kita und Schule</a:t>
            </a:r>
          </a:p>
          <a:p>
            <a:endParaRPr lang="de-DE" dirty="0"/>
          </a:p>
        </p:txBody>
      </p:sp>
      <p:sp>
        <p:nvSpPr>
          <p:cNvPr id="4" name="Fußzeilenplatzhalter 3">
            <a:extLst>
              <a:ext uri="{FF2B5EF4-FFF2-40B4-BE49-F238E27FC236}">
                <a16:creationId xmlns:a16="http://schemas.microsoft.com/office/drawing/2014/main" id="{7928EE94-2B49-442C-A4CE-DFDB463F6E2E}"/>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52749905-5BA2-400D-88B0-905D4E9D7D6F}"/>
              </a:ext>
            </a:extLst>
          </p:cNvPr>
          <p:cNvSpPr>
            <a:spLocks noGrp="1"/>
          </p:cNvSpPr>
          <p:nvPr>
            <p:ph type="sldNum" sz="quarter" idx="11"/>
          </p:nvPr>
        </p:nvSpPr>
        <p:spPr/>
        <p:txBody>
          <a:bodyPr/>
          <a:lstStyle/>
          <a:p>
            <a:fld id="{DC8927E2-E660-4982-9BE3-86DA6CF8CDF7}" type="slidenum">
              <a:rPr lang="de-DE" altLang="de-DE" smtClean="0"/>
              <a:pPr/>
              <a:t>52</a:t>
            </a:fld>
            <a:endParaRPr lang="de-DE" altLang="de-DE"/>
          </a:p>
        </p:txBody>
      </p:sp>
      <p:sp>
        <p:nvSpPr>
          <p:cNvPr id="6" name="Datumsplatzhalter 5">
            <a:extLst>
              <a:ext uri="{FF2B5EF4-FFF2-40B4-BE49-F238E27FC236}">
                <a16:creationId xmlns:a16="http://schemas.microsoft.com/office/drawing/2014/main" id="{79F2BADA-755B-444F-8C97-C48DC7D79D0D}"/>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1852669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F6C55-1704-4645-AA7B-0506E86CD6E4}"/>
              </a:ext>
            </a:extLst>
          </p:cNvPr>
          <p:cNvSpPr>
            <a:spLocks noGrp="1"/>
          </p:cNvSpPr>
          <p:nvPr>
            <p:ph type="title"/>
          </p:nvPr>
        </p:nvSpPr>
        <p:spPr>
          <a:xfrm>
            <a:off x="622300" y="383297"/>
            <a:ext cx="6911975" cy="717550"/>
          </a:xfrm>
        </p:spPr>
        <p:txBody>
          <a:bodyPr/>
          <a:lstStyle/>
          <a:p>
            <a:r>
              <a:rPr lang="de-DE" sz="1600" u="sng" dirty="0"/>
              <a:t>Einwand: </a:t>
            </a:r>
            <a:r>
              <a:rPr lang="de-DE" sz="1600" i="1" u="sng" dirty="0"/>
              <a:t>„Dann muss ich meine Nebenkostenabrechnung künftig selber zahlen“</a:t>
            </a:r>
            <a:endParaRPr lang="de-DE" sz="1600" u="sng" dirty="0"/>
          </a:p>
        </p:txBody>
      </p:sp>
      <p:sp>
        <p:nvSpPr>
          <p:cNvPr id="3" name="Inhaltsplatzhalter 2">
            <a:extLst>
              <a:ext uri="{FF2B5EF4-FFF2-40B4-BE49-F238E27FC236}">
                <a16:creationId xmlns:a16="http://schemas.microsoft.com/office/drawing/2014/main" id="{3DAF331F-00AA-4D79-BD23-C5251054AC8D}"/>
              </a:ext>
            </a:extLst>
          </p:cNvPr>
          <p:cNvSpPr>
            <a:spLocks noGrp="1"/>
          </p:cNvSpPr>
          <p:nvPr>
            <p:ph idx="1"/>
          </p:nvPr>
        </p:nvSpPr>
        <p:spPr/>
        <p:txBody>
          <a:bodyPr/>
          <a:lstStyle/>
          <a:p>
            <a:pPr lvl="1">
              <a:buFont typeface="Wingdings" panose="05000000000000000000" pitchFamily="2" charset="2"/>
              <a:buChar char="Ø"/>
            </a:pPr>
            <a:r>
              <a:rPr lang="de-DE" b="0" dirty="0"/>
              <a:t>Bürgergeld kann auch für einen einzelnen Monat beantragt werden, wenn hohe Kosten für Heizöl oder eine Nebenkostennachforderung nicht aus dem laufenden Einkommen finanziert werden können.</a:t>
            </a:r>
          </a:p>
          <a:p>
            <a:pPr marL="539750" lvl="1" indent="0">
              <a:buNone/>
            </a:pPr>
            <a:endParaRPr lang="de-DE" b="0" dirty="0"/>
          </a:p>
          <a:p>
            <a:pPr lvl="1">
              <a:buFont typeface="Wingdings" panose="05000000000000000000" pitchFamily="2" charset="2"/>
              <a:buChar char="Ø"/>
            </a:pPr>
            <a:r>
              <a:rPr lang="de-DE" b="0" dirty="0"/>
              <a:t>Es gilt keine Karenzzeit, sondern es gelten gleich die „normalen“ Vermögensfreibeträge. </a:t>
            </a:r>
          </a:p>
          <a:p>
            <a:pPr lvl="1">
              <a:buFont typeface="Wingdings" panose="05000000000000000000" pitchFamily="2" charset="2"/>
              <a:buChar char="Ø"/>
            </a:pPr>
            <a:endParaRPr lang="de-DE" b="0" dirty="0"/>
          </a:p>
          <a:p>
            <a:pPr marL="947737" lvl="2" indent="0">
              <a:buNone/>
            </a:pPr>
            <a:r>
              <a:rPr lang="de-DE" sz="1800" b="0" dirty="0"/>
              <a:t>§ 12 Abs. 6 S. 2 SGB II =&gt; Insbesondere bei Anträgen auf Übernahme von Heizkostennachzahlungen / Anträgen von Selbsttankern gelten gleich die niedrigeren Vermögensfreigrenzen von 15.000 € pro Person.</a:t>
            </a:r>
          </a:p>
          <a:p>
            <a:pPr lvl="1">
              <a:buFont typeface="Wingdings" panose="05000000000000000000" pitchFamily="2" charset="2"/>
              <a:buChar char="Ø"/>
            </a:pPr>
            <a:endParaRPr lang="de-DE" b="0" u="sng" dirty="0"/>
          </a:p>
          <a:p>
            <a:pPr lvl="1">
              <a:buFont typeface="Wingdings" panose="05000000000000000000" pitchFamily="2" charset="2"/>
              <a:buChar char="Ø"/>
            </a:pPr>
            <a:r>
              <a:rPr lang="de-DE" u="sng" dirty="0"/>
              <a:t>Zu beachten: </a:t>
            </a:r>
            <a:r>
              <a:rPr lang="de-DE" b="0" dirty="0"/>
              <a:t>Der Antrag auf Bürgergeld muss zwingend im Monat der Fälligkeit der Heizkostenrechnung/ Nebenkostenabrechnung gestellt werden.</a:t>
            </a:r>
          </a:p>
          <a:p>
            <a:endParaRPr lang="de-DE" dirty="0"/>
          </a:p>
        </p:txBody>
      </p:sp>
      <p:sp>
        <p:nvSpPr>
          <p:cNvPr id="4" name="Fußzeilenplatzhalter 3">
            <a:extLst>
              <a:ext uri="{FF2B5EF4-FFF2-40B4-BE49-F238E27FC236}">
                <a16:creationId xmlns:a16="http://schemas.microsoft.com/office/drawing/2014/main" id="{7524D5D2-C5DD-442B-9739-6F99F6EA4A96}"/>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95F8BCE7-D428-4E02-9BA9-F22D6800DC7D}"/>
              </a:ext>
            </a:extLst>
          </p:cNvPr>
          <p:cNvSpPr>
            <a:spLocks noGrp="1"/>
          </p:cNvSpPr>
          <p:nvPr>
            <p:ph type="sldNum" sz="quarter" idx="11"/>
          </p:nvPr>
        </p:nvSpPr>
        <p:spPr/>
        <p:txBody>
          <a:bodyPr/>
          <a:lstStyle/>
          <a:p>
            <a:fld id="{DC8927E2-E660-4982-9BE3-86DA6CF8CDF7}" type="slidenum">
              <a:rPr lang="de-DE" altLang="de-DE" smtClean="0"/>
              <a:pPr/>
              <a:t>53</a:t>
            </a:fld>
            <a:endParaRPr lang="de-DE" altLang="de-DE"/>
          </a:p>
        </p:txBody>
      </p:sp>
      <p:sp>
        <p:nvSpPr>
          <p:cNvPr id="6" name="Datumsplatzhalter 5">
            <a:extLst>
              <a:ext uri="{FF2B5EF4-FFF2-40B4-BE49-F238E27FC236}">
                <a16:creationId xmlns:a16="http://schemas.microsoft.com/office/drawing/2014/main" id="{CC22A519-1964-40AF-A938-33FB28C3D933}"/>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10350486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F6C55-1704-4645-AA7B-0506E86CD6E4}"/>
              </a:ext>
            </a:extLst>
          </p:cNvPr>
          <p:cNvSpPr>
            <a:spLocks noGrp="1"/>
          </p:cNvSpPr>
          <p:nvPr>
            <p:ph type="title"/>
          </p:nvPr>
        </p:nvSpPr>
        <p:spPr>
          <a:xfrm>
            <a:off x="622300" y="383297"/>
            <a:ext cx="6911975" cy="717550"/>
          </a:xfrm>
        </p:spPr>
        <p:txBody>
          <a:bodyPr/>
          <a:lstStyle/>
          <a:p>
            <a:r>
              <a:rPr lang="de-DE" sz="1600" u="sng" dirty="0"/>
              <a:t>Einwand: </a:t>
            </a:r>
            <a:r>
              <a:rPr lang="de-DE" sz="1600" i="1" u="sng" dirty="0"/>
              <a:t>„Dann muss ich die Kinderbetreuung selber zahlen“</a:t>
            </a:r>
            <a:endParaRPr lang="de-DE" sz="1600" u="sng" dirty="0"/>
          </a:p>
        </p:txBody>
      </p:sp>
      <p:sp>
        <p:nvSpPr>
          <p:cNvPr id="3" name="Inhaltsplatzhalter 2">
            <a:extLst>
              <a:ext uri="{FF2B5EF4-FFF2-40B4-BE49-F238E27FC236}">
                <a16:creationId xmlns:a16="http://schemas.microsoft.com/office/drawing/2014/main" id="{3DAF331F-00AA-4D79-BD23-C5251054AC8D}"/>
              </a:ext>
            </a:extLst>
          </p:cNvPr>
          <p:cNvSpPr>
            <a:spLocks noGrp="1"/>
          </p:cNvSpPr>
          <p:nvPr>
            <p:ph idx="1"/>
          </p:nvPr>
        </p:nvSpPr>
        <p:spPr/>
        <p:txBody>
          <a:bodyPr/>
          <a:lstStyle/>
          <a:p>
            <a:pPr marL="88900" indent="0">
              <a:buNone/>
            </a:pPr>
            <a:r>
              <a:rPr lang="de-DE" sz="1800" b="0" dirty="0"/>
              <a:t>Neben dem Anspruch auf Kinderzuschlag besteht weiterhin Anspruch auf folgende kindsbezogene Leistungen:</a:t>
            </a:r>
          </a:p>
          <a:p>
            <a:pPr marL="88900" indent="0">
              <a:buNone/>
            </a:pPr>
            <a:r>
              <a:rPr lang="de-DE" sz="1800" b="0" dirty="0"/>
              <a:t>  </a:t>
            </a:r>
          </a:p>
          <a:p>
            <a:r>
              <a:rPr lang="de-DE" sz="1800" b="0" dirty="0"/>
              <a:t>Befreiung von den Kita-Gebühren (=&gt; beim Jugendamt beantragen)</a:t>
            </a:r>
          </a:p>
          <a:p>
            <a:r>
              <a:rPr lang="de-DE" sz="1800" b="0" dirty="0"/>
              <a:t>Anspruch auf Leistungen für Bildung und Teilhabe aus dem </a:t>
            </a:r>
            <a:r>
              <a:rPr lang="de-DE" sz="1800" b="0" dirty="0" err="1"/>
              <a:t>BuT</a:t>
            </a:r>
            <a:r>
              <a:rPr lang="de-DE" sz="1800" b="0" dirty="0"/>
              <a:t>-Paket (=&gt; bei der </a:t>
            </a:r>
            <a:r>
              <a:rPr lang="de-DE" sz="1800" b="0" dirty="0" err="1"/>
              <a:t>BuT</a:t>
            </a:r>
            <a:r>
              <a:rPr lang="de-DE" sz="1800" b="0" dirty="0"/>
              <a:t>-Stelle im Jobcenter beantragen) </a:t>
            </a:r>
          </a:p>
          <a:p>
            <a:pPr lvl="1">
              <a:buFont typeface="Wingdings" panose="05000000000000000000" pitchFamily="2" charset="2"/>
              <a:buChar char="Ø"/>
            </a:pPr>
            <a:r>
              <a:rPr lang="de-DE" b="0" dirty="0"/>
              <a:t>Schulbedarf </a:t>
            </a:r>
          </a:p>
          <a:p>
            <a:pPr lvl="1">
              <a:buFont typeface="Wingdings" panose="05000000000000000000" pitchFamily="2" charset="2"/>
              <a:buChar char="Ø"/>
            </a:pPr>
            <a:r>
              <a:rPr lang="de-DE" b="0" dirty="0"/>
              <a:t>Klassenfahrten </a:t>
            </a:r>
          </a:p>
          <a:p>
            <a:pPr lvl="1">
              <a:buFont typeface="Wingdings" panose="05000000000000000000" pitchFamily="2" charset="2"/>
              <a:buChar char="Ø"/>
            </a:pPr>
            <a:r>
              <a:rPr lang="de-DE" b="0" dirty="0"/>
              <a:t>Tagesausflüge </a:t>
            </a:r>
          </a:p>
          <a:p>
            <a:pPr lvl="1">
              <a:buFont typeface="Wingdings" panose="05000000000000000000" pitchFamily="2" charset="2"/>
              <a:buChar char="Ø"/>
            </a:pPr>
            <a:r>
              <a:rPr lang="de-DE" b="0" dirty="0"/>
              <a:t>Nachhilfe </a:t>
            </a:r>
          </a:p>
          <a:p>
            <a:pPr lvl="1">
              <a:buFont typeface="Wingdings" panose="05000000000000000000" pitchFamily="2" charset="2"/>
              <a:buChar char="Ø"/>
            </a:pPr>
            <a:r>
              <a:rPr lang="de-DE" b="0" dirty="0"/>
              <a:t>Schülerbeförderung </a:t>
            </a:r>
          </a:p>
          <a:p>
            <a:pPr lvl="1">
              <a:buFont typeface="Wingdings" panose="05000000000000000000" pitchFamily="2" charset="2"/>
              <a:buChar char="Ø"/>
            </a:pPr>
            <a:r>
              <a:rPr lang="de-DE" b="0" dirty="0"/>
              <a:t>Mittagsverpflegung in Kita und Schule</a:t>
            </a:r>
          </a:p>
          <a:p>
            <a:endParaRPr lang="de-DE" dirty="0"/>
          </a:p>
        </p:txBody>
      </p:sp>
      <p:sp>
        <p:nvSpPr>
          <p:cNvPr id="4" name="Fußzeilenplatzhalter 3">
            <a:extLst>
              <a:ext uri="{FF2B5EF4-FFF2-40B4-BE49-F238E27FC236}">
                <a16:creationId xmlns:a16="http://schemas.microsoft.com/office/drawing/2014/main" id="{7524D5D2-C5DD-442B-9739-6F99F6EA4A96}"/>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95F8BCE7-D428-4E02-9BA9-F22D6800DC7D}"/>
              </a:ext>
            </a:extLst>
          </p:cNvPr>
          <p:cNvSpPr>
            <a:spLocks noGrp="1"/>
          </p:cNvSpPr>
          <p:nvPr>
            <p:ph type="sldNum" sz="quarter" idx="11"/>
          </p:nvPr>
        </p:nvSpPr>
        <p:spPr/>
        <p:txBody>
          <a:bodyPr/>
          <a:lstStyle/>
          <a:p>
            <a:fld id="{DC8927E2-E660-4982-9BE3-86DA6CF8CDF7}" type="slidenum">
              <a:rPr lang="de-DE" altLang="de-DE" smtClean="0"/>
              <a:pPr/>
              <a:t>54</a:t>
            </a:fld>
            <a:endParaRPr lang="de-DE" altLang="de-DE"/>
          </a:p>
        </p:txBody>
      </p:sp>
      <p:sp>
        <p:nvSpPr>
          <p:cNvPr id="6" name="Datumsplatzhalter 5">
            <a:extLst>
              <a:ext uri="{FF2B5EF4-FFF2-40B4-BE49-F238E27FC236}">
                <a16:creationId xmlns:a16="http://schemas.microsoft.com/office/drawing/2014/main" id="{CC22A519-1964-40AF-A938-33FB28C3D933}"/>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331969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F6C55-1704-4645-AA7B-0506E86CD6E4}"/>
              </a:ext>
            </a:extLst>
          </p:cNvPr>
          <p:cNvSpPr>
            <a:spLocks noGrp="1"/>
          </p:cNvSpPr>
          <p:nvPr>
            <p:ph type="title"/>
          </p:nvPr>
        </p:nvSpPr>
        <p:spPr>
          <a:xfrm>
            <a:off x="622300" y="383297"/>
            <a:ext cx="6911975" cy="717550"/>
          </a:xfrm>
        </p:spPr>
        <p:txBody>
          <a:bodyPr/>
          <a:lstStyle/>
          <a:p>
            <a:r>
              <a:rPr lang="de-DE" sz="1600" u="sng" dirty="0"/>
              <a:t>Einwand: </a:t>
            </a:r>
            <a:r>
              <a:rPr lang="de-DE" sz="1600" i="1" u="sng" dirty="0"/>
              <a:t>„Dann habe ich hohe Fahrtkosten und die Arbeitsaufnahme lohnt sich nicht. Vom Gehalt bleibt dann kaum noch was übrig“</a:t>
            </a:r>
            <a:endParaRPr lang="de-DE" sz="1600" u="sng" dirty="0"/>
          </a:p>
        </p:txBody>
      </p:sp>
      <p:sp>
        <p:nvSpPr>
          <p:cNvPr id="3" name="Inhaltsplatzhalter 2">
            <a:extLst>
              <a:ext uri="{FF2B5EF4-FFF2-40B4-BE49-F238E27FC236}">
                <a16:creationId xmlns:a16="http://schemas.microsoft.com/office/drawing/2014/main" id="{3DAF331F-00AA-4D79-BD23-C5251054AC8D}"/>
              </a:ext>
            </a:extLst>
          </p:cNvPr>
          <p:cNvSpPr>
            <a:spLocks noGrp="1"/>
          </p:cNvSpPr>
          <p:nvPr>
            <p:ph idx="1"/>
          </p:nvPr>
        </p:nvSpPr>
        <p:spPr/>
        <p:txBody>
          <a:bodyPr/>
          <a:lstStyle/>
          <a:p>
            <a:r>
              <a:rPr lang="de-DE" sz="1600" b="0" dirty="0">
                <a:ea typeface="Times New Roman" panose="02020603050405020304" pitchFamily="18" charset="0"/>
                <a:cs typeface="Arial" panose="020B0604020202020204" pitchFamily="34" charset="0"/>
              </a:rPr>
              <a:t>Für Inhaber des Marburger Teilhabepasses gibt es den Hessenpass Mobil vergünstigt für 25,-€/Monat</a:t>
            </a:r>
          </a:p>
          <a:p>
            <a:endParaRPr lang="de-DE" sz="1600" b="0" dirty="0">
              <a:ea typeface="Times New Roman" panose="02020603050405020304" pitchFamily="18" charset="0"/>
              <a:cs typeface="Arial" panose="020B0604020202020204" pitchFamily="34" charset="0"/>
            </a:endParaRPr>
          </a:p>
          <a:p>
            <a:r>
              <a:rPr lang="de-DE" sz="1600" b="0" dirty="0"/>
              <a:t>Den Marburger Teilhabepass, der noch weitere Vorteile bietet kann beantragen, wer im Stadtgebiet Marburg lebt und eine bestimmte Einkommensgrenze nicht überschreitet oder eine der folgenden Sozialleistungen bezieht:</a:t>
            </a:r>
          </a:p>
          <a:p>
            <a:pPr marL="947737" lvl="2" indent="0">
              <a:buNone/>
            </a:pPr>
            <a:r>
              <a:rPr lang="de-DE" b="0" dirty="0"/>
              <a:t>a) Bürgergeld (nach den Bestimmungen des SGB II) </a:t>
            </a:r>
          </a:p>
          <a:p>
            <a:pPr marL="947737" lvl="2" indent="0">
              <a:buNone/>
            </a:pPr>
            <a:r>
              <a:rPr lang="de-DE" b="0" dirty="0"/>
              <a:t>b) Grundsicherung oder Hilfe zum Lebensunterhalt (Sozialhilfe nach SGB XII) </a:t>
            </a:r>
          </a:p>
          <a:p>
            <a:pPr marL="947737" lvl="2" indent="0">
              <a:buNone/>
            </a:pPr>
            <a:r>
              <a:rPr lang="de-DE" b="0" dirty="0"/>
              <a:t>c) Leistungen nach dem Asylbewerberleistungsgesetz (AsylbLG) oder </a:t>
            </a:r>
          </a:p>
          <a:p>
            <a:pPr marL="947737" lvl="2" indent="0">
              <a:buNone/>
            </a:pPr>
            <a:r>
              <a:rPr lang="de-DE" b="0" dirty="0"/>
              <a:t>d) Wohngeld bzw. Lastenzuschuss (nach dem Wohngeldgesetz WoGG).</a:t>
            </a:r>
          </a:p>
          <a:p>
            <a:pPr marL="947737" lvl="2" indent="0">
              <a:buNone/>
            </a:pPr>
            <a:endParaRPr lang="de-DE" b="0" dirty="0"/>
          </a:p>
          <a:p>
            <a:pPr marL="506412"/>
            <a:r>
              <a:rPr lang="de-DE" sz="1600" b="0" dirty="0"/>
              <a:t>Soweit noch Bürgergeld bezogen wird, werden die Fahrtkosten/Benzinkosten in tatsächlicher Höhe vom Einkommen abgesetzt. Der Grundfreibetrag von 100,-€, der vorgesehen ist zur Abdeckung der Zusatzausgaben bei Erwerbstätigkeit, wird bei hohen Fahrtkosten / Versicherungen etc. bei sozialversicherungspflichtiger Tätigkeit entsprechend erhöht, so dass durch Arbeitsaufnahme kein Nachteil entsteht.  </a:t>
            </a:r>
          </a:p>
          <a:p>
            <a:pPr marL="163512" indent="0">
              <a:buNone/>
            </a:pPr>
            <a:r>
              <a:rPr lang="de-DE" b="0" dirty="0"/>
              <a:t> </a:t>
            </a:r>
          </a:p>
        </p:txBody>
      </p:sp>
      <p:sp>
        <p:nvSpPr>
          <p:cNvPr id="4" name="Fußzeilenplatzhalter 3">
            <a:extLst>
              <a:ext uri="{FF2B5EF4-FFF2-40B4-BE49-F238E27FC236}">
                <a16:creationId xmlns:a16="http://schemas.microsoft.com/office/drawing/2014/main" id="{7524D5D2-C5DD-442B-9739-6F99F6EA4A96}"/>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95F8BCE7-D428-4E02-9BA9-F22D6800DC7D}"/>
              </a:ext>
            </a:extLst>
          </p:cNvPr>
          <p:cNvSpPr>
            <a:spLocks noGrp="1"/>
          </p:cNvSpPr>
          <p:nvPr>
            <p:ph type="sldNum" sz="quarter" idx="11"/>
          </p:nvPr>
        </p:nvSpPr>
        <p:spPr/>
        <p:txBody>
          <a:bodyPr/>
          <a:lstStyle/>
          <a:p>
            <a:fld id="{DC8927E2-E660-4982-9BE3-86DA6CF8CDF7}" type="slidenum">
              <a:rPr lang="de-DE" altLang="de-DE" smtClean="0"/>
              <a:pPr/>
              <a:t>55</a:t>
            </a:fld>
            <a:endParaRPr lang="de-DE" altLang="de-DE"/>
          </a:p>
        </p:txBody>
      </p:sp>
      <p:sp>
        <p:nvSpPr>
          <p:cNvPr id="6" name="Datumsplatzhalter 5">
            <a:extLst>
              <a:ext uri="{FF2B5EF4-FFF2-40B4-BE49-F238E27FC236}">
                <a16:creationId xmlns:a16="http://schemas.microsoft.com/office/drawing/2014/main" id="{CC22A519-1964-40AF-A938-33FB28C3D933}"/>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292358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F6C55-1704-4645-AA7B-0506E86CD6E4}"/>
              </a:ext>
            </a:extLst>
          </p:cNvPr>
          <p:cNvSpPr>
            <a:spLocks noGrp="1"/>
          </p:cNvSpPr>
          <p:nvPr>
            <p:ph type="title"/>
          </p:nvPr>
        </p:nvSpPr>
        <p:spPr>
          <a:xfrm>
            <a:off x="622300" y="383297"/>
            <a:ext cx="6911975" cy="717550"/>
          </a:xfrm>
        </p:spPr>
        <p:txBody>
          <a:bodyPr/>
          <a:lstStyle/>
          <a:p>
            <a:r>
              <a:rPr lang="de-DE" sz="1600" u="sng" dirty="0"/>
              <a:t>Einwand: </a:t>
            </a:r>
            <a:r>
              <a:rPr lang="de-DE" sz="1600" i="1" u="sng" dirty="0"/>
              <a:t>„Mein Deutsch ist nicht gut, meine Ausbildung hier nicht anerkannt. Irgendeinen </a:t>
            </a:r>
            <a:r>
              <a:rPr lang="de-DE" sz="1600" i="1" u="sng" dirty="0" err="1"/>
              <a:t>Hilfsjob</a:t>
            </a:r>
            <a:r>
              <a:rPr lang="de-DE" sz="1600" i="1" u="sng" dirty="0"/>
              <a:t> zu machen habe ich keine Lust“</a:t>
            </a:r>
            <a:endParaRPr lang="de-DE" sz="1600" u="sng" dirty="0"/>
          </a:p>
        </p:txBody>
      </p:sp>
      <p:sp>
        <p:nvSpPr>
          <p:cNvPr id="3" name="Inhaltsplatzhalter 2">
            <a:extLst>
              <a:ext uri="{FF2B5EF4-FFF2-40B4-BE49-F238E27FC236}">
                <a16:creationId xmlns:a16="http://schemas.microsoft.com/office/drawing/2014/main" id="{3DAF331F-00AA-4D79-BD23-C5251054AC8D}"/>
              </a:ext>
            </a:extLst>
          </p:cNvPr>
          <p:cNvSpPr>
            <a:spLocks noGrp="1"/>
          </p:cNvSpPr>
          <p:nvPr>
            <p:ph idx="1"/>
          </p:nvPr>
        </p:nvSpPr>
        <p:spPr/>
        <p:txBody>
          <a:bodyPr/>
          <a:lstStyle/>
          <a:p>
            <a:r>
              <a:rPr lang="de-DE" sz="1800" b="0" dirty="0"/>
              <a:t>Im Arbeitskontext kann viel besser und schneller Deutsch gelernt werden, als im Umfeld der eigenen (fremdsprachigen) Community</a:t>
            </a:r>
          </a:p>
          <a:p>
            <a:r>
              <a:rPr lang="de-DE" sz="1800" b="0" dirty="0"/>
              <a:t>Jede Arbeitstätigkeit macht sich besser im Lebenslauf als langjährige Nichterwerbstätigkeit</a:t>
            </a:r>
          </a:p>
          <a:p>
            <a:r>
              <a:rPr lang="de-DE" sz="1800" b="0" dirty="0"/>
              <a:t>Berufstätige Eltern sind ein positives Vorbild für ihre Kinder </a:t>
            </a:r>
          </a:p>
          <a:p>
            <a:r>
              <a:rPr lang="de-DE" sz="1800" b="0" dirty="0"/>
              <a:t>Soziale Teilhabe durch Erwerbstätigkeit</a:t>
            </a:r>
          </a:p>
          <a:p>
            <a:r>
              <a:rPr lang="de-DE" sz="1800" b="0" dirty="0"/>
              <a:t>Positive Auswirkungen auf die Gesundheit durch regelmäßige soziale Kontakte am Arbeitsplatz </a:t>
            </a:r>
          </a:p>
          <a:p>
            <a:r>
              <a:rPr lang="de-DE" sz="1800" b="0" dirty="0"/>
              <a:t>Der </a:t>
            </a:r>
            <a:r>
              <a:rPr lang="de-DE" sz="1800" b="0" dirty="0" err="1"/>
              <a:t>Hilfsjob</a:t>
            </a:r>
            <a:r>
              <a:rPr lang="de-DE" sz="1800" b="0" dirty="0"/>
              <a:t> kann den Fuß in der Tür darstellen, um später, mit verbesserten Deutschkenntnissen und erfolgter Anerkennung des ausländischen Abschlusses einen besseren Job zu bekommen </a:t>
            </a:r>
          </a:p>
        </p:txBody>
      </p:sp>
      <p:sp>
        <p:nvSpPr>
          <p:cNvPr id="4" name="Fußzeilenplatzhalter 3">
            <a:extLst>
              <a:ext uri="{FF2B5EF4-FFF2-40B4-BE49-F238E27FC236}">
                <a16:creationId xmlns:a16="http://schemas.microsoft.com/office/drawing/2014/main" id="{7524D5D2-C5DD-442B-9739-6F99F6EA4A96}"/>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95F8BCE7-D428-4E02-9BA9-F22D6800DC7D}"/>
              </a:ext>
            </a:extLst>
          </p:cNvPr>
          <p:cNvSpPr>
            <a:spLocks noGrp="1"/>
          </p:cNvSpPr>
          <p:nvPr>
            <p:ph type="sldNum" sz="quarter" idx="11"/>
          </p:nvPr>
        </p:nvSpPr>
        <p:spPr/>
        <p:txBody>
          <a:bodyPr/>
          <a:lstStyle/>
          <a:p>
            <a:fld id="{DC8927E2-E660-4982-9BE3-86DA6CF8CDF7}" type="slidenum">
              <a:rPr lang="de-DE" altLang="de-DE" smtClean="0"/>
              <a:pPr/>
              <a:t>56</a:t>
            </a:fld>
            <a:endParaRPr lang="de-DE" altLang="de-DE"/>
          </a:p>
        </p:txBody>
      </p:sp>
      <p:sp>
        <p:nvSpPr>
          <p:cNvPr id="6" name="Datumsplatzhalter 5">
            <a:extLst>
              <a:ext uri="{FF2B5EF4-FFF2-40B4-BE49-F238E27FC236}">
                <a16:creationId xmlns:a16="http://schemas.microsoft.com/office/drawing/2014/main" id="{CC22A519-1964-40AF-A938-33FB28C3D933}"/>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6846246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Herzlichen Dank für Ihre Aufmerksamkeit!</a:t>
            </a:r>
          </a:p>
        </p:txBody>
      </p:sp>
      <p:sp>
        <p:nvSpPr>
          <p:cNvPr id="4" name="Fußzeilenplatzhalter 3"/>
          <p:cNvSpPr>
            <a:spLocks noGrp="1"/>
          </p:cNvSpPr>
          <p:nvPr>
            <p:ph type="ftr" sz="quarter" idx="10"/>
          </p:nvPr>
        </p:nvSpPr>
        <p:spPr/>
        <p:txBody>
          <a:bodyPr/>
          <a:lstStyle/>
          <a:p>
            <a:r>
              <a:rPr lang="de-DE" altLang="de-DE"/>
              <a:t>Fachbereich Integration und Arbeit</a:t>
            </a:r>
          </a:p>
        </p:txBody>
      </p:sp>
      <p:sp>
        <p:nvSpPr>
          <p:cNvPr id="5" name="Foliennummernplatzhalter 4"/>
          <p:cNvSpPr>
            <a:spLocks noGrp="1"/>
          </p:cNvSpPr>
          <p:nvPr>
            <p:ph type="sldNum" sz="quarter" idx="11"/>
          </p:nvPr>
        </p:nvSpPr>
        <p:spPr/>
        <p:txBody>
          <a:bodyPr/>
          <a:lstStyle/>
          <a:p>
            <a:fld id="{DC8927E2-E660-4982-9BE3-86DA6CF8CDF7}" type="slidenum">
              <a:rPr lang="de-DE" altLang="de-DE" smtClean="0"/>
              <a:pPr/>
              <a:t>57</a:t>
            </a:fld>
            <a:endParaRPr lang="de-DE" altLang="de-DE"/>
          </a:p>
        </p:txBody>
      </p:sp>
      <p:sp>
        <p:nvSpPr>
          <p:cNvPr id="6" name="Datumsplatzhalter 5"/>
          <p:cNvSpPr>
            <a:spLocks noGrp="1"/>
          </p:cNvSpPr>
          <p:nvPr>
            <p:ph type="dt" sz="half" idx="12"/>
          </p:nvPr>
        </p:nvSpPr>
        <p:spPr/>
        <p:txBody>
          <a:bodyPr/>
          <a:lstStyle/>
          <a:p>
            <a:fld id="{14CA1DB7-94BF-4831-A197-24B0BF8AFF20}" type="datetime4">
              <a:rPr lang="de-DE" altLang="de-DE" smtClean="0"/>
              <a:t>21. Mai 2024</a:t>
            </a:fld>
            <a:endParaRPr lang="de-DE" altLang="de-DE"/>
          </a:p>
        </p:txBody>
      </p:sp>
      <p:pic>
        <p:nvPicPr>
          <p:cNvPr id="8" name="Grafik 7"/>
          <p:cNvPicPr>
            <a:picLocks noChangeAspect="1"/>
          </p:cNvPicPr>
          <p:nvPr/>
        </p:nvPicPr>
        <p:blipFill>
          <a:blip r:embed="rId2"/>
          <a:stretch>
            <a:fillRect/>
          </a:stretch>
        </p:blipFill>
        <p:spPr>
          <a:xfrm>
            <a:off x="4464010" y="1111248"/>
            <a:ext cx="4451390" cy="5191125"/>
          </a:xfrm>
          <a:prstGeom prst="rect">
            <a:avLst/>
          </a:prstGeom>
        </p:spPr>
      </p:pic>
      <p:pic>
        <p:nvPicPr>
          <p:cNvPr id="9" name="Grafik 8"/>
          <p:cNvPicPr>
            <a:picLocks noChangeAspect="1"/>
          </p:cNvPicPr>
          <p:nvPr/>
        </p:nvPicPr>
        <p:blipFill>
          <a:blip r:embed="rId3"/>
          <a:stretch>
            <a:fillRect/>
          </a:stretch>
        </p:blipFill>
        <p:spPr>
          <a:xfrm>
            <a:off x="232444" y="1201808"/>
            <a:ext cx="4131058" cy="5010007"/>
          </a:xfrm>
          <a:prstGeom prst="rect">
            <a:avLst/>
          </a:prstGeom>
        </p:spPr>
      </p:pic>
    </p:spTree>
    <p:extLst>
      <p:ext uri="{BB962C8B-B14F-4D97-AF65-F5344CB8AC3E}">
        <p14:creationId xmlns:p14="http://schemas.microsoft.com/office/powerpoint/2010/main" val="1332570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CCE09-CF34-478C-A5E5-AD05D46AB5D3}"/>
              </a:ext>
            </a:extLst>
          </p:cNvPr>
          <p:cNvSpPr>
            <a:spLocks noGrp="1"/>
          </p:cNvSpPr>
          <p:nvPr>
            <p:ph type="title"/>
          </p:nvPr>
        </p:nvSpPr>
        <p:spPr>
          <a:xfrm>
            <a:off x="718553" y="395288"/>
            <a:ext cx="7308917" cy="717550"/>
          </a:xfrm>
        </p:spPr>
        <p:txBody>
          <a:bodyPr/>
          <a:lstStyle/>
          <a:p>
            <a:r>
              <a:rPr lang="de-DE" sz="2000" u="sng" dirty="0"/>
              <a:t>Weitere Änderungen beim Einkommen im Bürgergeld</a:t>
            </a:r>
          </a:p>
        </p:txBody>
      </p:sp>
      <p:sp>
        <p:nvSpPr>
          <p:cNvPr id="3" name="Inhaltsplatzhalter 2">
            <a:extLst>
              <a:ext uri="{FF2B5EF4-FFF2-40B4-BE49-F238E27FC236}">
                <a16:creationId xmlns:a16="http://schemas.microsoft.com/office/drawing/2014/main" id="{32926B9B-8B8B-4531-BD41-93A69D5D3204}"/>
              </a:ext>
            </a:extLst>
          </p:cNvPr>
          <p:cNvSpPr>
            <a:spLocks noGrp="1"/>
          </p:cNvSpPr>
          <p:nvPr>
            <p:ph idx="1"/>
          </p:nvPr>
        </p:nvSpPr>
        <p:spPr/>
        <p:txBody>
          <a:bodyPr/>
          <a:lstStyle/>
          <a:p>
            <a:pPr marL="342900" lvl="0" algn="just">
              <a:lnSpc>
                <a:spcPct val="106000"/>
              </a:lnSpc>
              <a:spcAft>
                <a:spcPts val="0"/>
              </a:spcAft>
              <a:buFont typeface="Wingdings" panose="05000000000000000000" pitchFamily="2" charset="2"/>
              <a:buChar char=""/>
              <a:tabLst>
                <a:tab pos="180340" algn="l"/>
              </a:tabLst>
            </a:pPr>
            <a:r>
              <a:rPr lang="de-DE" sz="1800" b="0" dirty="0">
                <a:latin typeface="Arial" panose="020B0604020202020204" pitchFamily="34" charset="0"/>
                <a:ea typeface="Times New Roman" panose="02020603050405020304" pitchFamily="18" charset="0"/>
                <a:cs typeface="Arial" panose="020B0604020202020204" pitchFamily="34" charset="0"/>
              </a:rPr>
              <a:t>Ferienjobs: Einkommen aus Schülerjobs in den Ferien bleibt gänzlich unberücksichtigt.</a:t>
            </a:r>
          </a:p>
          <a:p>
            <a:pPr marL="342900" lvl="0" algn="just">
              <a:lnSpc>
                <a:spcPct val="106000"/>
              </a:lnSpc>
              <a:spcAft>
                <a:spcPts val="0"/>
              </a:spcAft>
              <a:buFont typeface="Wingdings" panose="05000000000000000000" pitchFamily="2" charset="2"/>
              <a:buChar char=""/>
              <a:tabLst>
                <a:tab pos="180340" algn="l"/>
              </a:tabLst>
            </a:pPr>
            <a:endParaRPr lang="de-DE" sz="1800" b="0" dirty="0">
              <a:latin typeface="Arial" panose="020B0604020202020204" pitchFamily="34" charset="0"/>
              <a:ea typeface="Times New Roman" panose="02020603050405020304" pitchFamily="18" charset="0"/>
              <a:cs typeface="Arial" panose="020B0604020202020204" pitchFamily="34" charset="0"/>
            </a:endParaRPr>
          </a:p>
          <a:p>
            <a:endParaRPr lang="de-DE" dirty="0"/>
          </a:p>
        </p:txBody>
      </p:sp>
      <p:sp>
        <p:nvSpPr>
          <p:cNvPr id="4" name="Fußzeilenplatzhalter 3">
            <a:extLst>
              <a:ext uri="{FF2B5EF4-FFF2-40B4-BE49-F238E27FC236}">
                <a16:creationId xmlns:a16="http://schemas.microsoft.com/office/drawing/2014/main" id="{83ADE9CB-75CD-4A10-8036-64F93326F656}"/>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B77140DC-A434-4985-B9DC-252BBCA8D0E4}"/>
              </a:ext>
            </a:extLst>
          </p:cNvPr>
          <p:cNvSpPr>
            <a:spLocks noGrp="1"/>
          </p:cNvSpPr>
          <p:nvPr>
            <p:ph type="sldNum" sz="quarter" idx="11"/>
          </p:nvPr>
        </p:nvSpPr>
        <p:spPr/>
        <p:txBody>
          <a:bodyPr/>
          <a:lstStyle/>
          <a:p>
            <a:fld id="{DC8927E2-E660-4982-9BE3-86DA6CF8CDF7}" type="slidenum">
              <a:rPr lang="de-DE" altLang="de-DE" smtClean="0"/>
              <a:pPr/>
              <a:t>6</a:t>
            </a:fld>
            <a:endParaRPr lang="de-DE" altLang="de-DE"/>
          </a:p>
        </p:txBody>
      </p:sp>
      <p:sp>
        <p:nvSpPr>
          <p:cNvPr id="6" name="Datumsplatzhalter 5">
            <a:extLst>
              <a:ext uri="{FF2B5EF4-FFF2-40B4-BE49-F238E27FC236}">
                <a16:creationId xmlns:a16="http://schemas.microsoft.com/office/drawing/2014/main" id="{B60847FF-F8A8-472D-A8F1-576D6A61E321}"/>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3220069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A1C26-524A-4ACA-B841-34E7DA1D702B}"/>
              </a:ext>
            </a:extLst>
          </p:cNvPr>
          <p:cNvSpPr>
            <a:spLocks noGrp="1"/>
          </p:cNvSpPr>
          <p:nvPr>
            <p:ph type="title"/>
          </p:nvPr>
        </p:nvSpPr>
        <p:spPr/>
        <p:txBody>
          <a:bodyPr/>
          <a:lstStyle/>
          <a:p>
            <a:r>
              <a:rPr lang="de-DE" u="sng" dirty="0"/>
              <a:t>Vorrangige Transferleistungen bei Bezug von Einkommen</a:t>
            </a:r>
          </a:p>
        </p:txBody>
      </p:sp>
      <p:sp>
        <p:nvSpPr>
          <p:cNvPr id="3" name="Inhaltsplatzhalter 2">
            <a:extLst>
              <a:ext uri="{FF2B5EF4-FFF2-40B4-BE49-F238E27FC236}">
                <a16:creationId xmlns:a16="http://schemas.microsoft.com/office/drawing/2014/main" id="{3557C49D-51C8-494D-8097-C9FFF3FCF640}"/>
              </a:ext>
            </a:extLst>
          </p:cNvPr>
          <p:cNvSpPr>
            <a:spLocks noGrp="1"/>
          </p:cNvSpPr>
          <p:nvPr>
            <p:ph idx="1"/>
          </p:nvPr>
        </p:nvSpPr>
        <p:spPr/>
        <p:txBody>
          <a:bodyPr/>
          <a:lstStyle/>
          <a:p>
            <a:pPr marL="88900" indent="0">
              <a:buNone/>
            </a:pPr>
            <a:r>
              <a:rPr lang="de-DE" sz="1600" dirty="0"/>
              <a:t>Die Aufnahme einer Erwerbstätigkeit kann sich über die Erwerbstätigenfreibeträge (die es bei Bezug von Bürgergeld gibt) hinaus lohnen, wenn durch die Inanspruchnahme von vorrangigen Leistungen, insbesondere </a:t>
            </a:r>
          </a:p>
          <a:p>
            <a:pPr marL="88900" indent="0">
              <a:buNone/>
            </a:pPr>
            <a:endParaRPr lang="de-DE" sz="1600" dirty="0"/>
          </a:p>
          <a:p>
            <a:pPr>
              <a:buFont typeface="Wingdings" panose="05000000000000000000" pitchFamily="2" charset="2"/>
              <a:buChar char="Ø"/>
            </a:pPr>
            <a:r>
              <a:rPr lang="de-DE" sz="1600" dirty="0"/>
              <a:t>Kindergeld, </a:t>
            </a:r>
          </a:p>
          <a:p>
            <a:pPr marL="88900" indent="0">
              <a:buNone/>
            </a:pPr>
            <a:r>
              <a:rPr lang="de-DE" sz="1600" dirty="0">
                <a:hlinkClick r:id="rId2"/>
              </a:rPr>
              <a:t>https://www.arbeitsagentur.de/familie-und-kinder</a:t>
            </a:r>
            <a:endParaRPr lang="de-DE" sz="1600" dirty="0"/>
          </a:p>
          <a:p>
            <a:pPr>
              <a:buFont typeface="Wingdings" panose="05000000000000000000" pitchFamily="2" charset="2"/>
              <a:buChar char="Ø"/>
            </a:pPr>
            <a:r>
              <a:rPr lang="de-DE" sz="1600" dirty="0"/>
              <a:t>Unterhaltsvorschuss</a:t>
            </a:r>
          </a:p>
          <a:p>
            <a:pPr marL="88900" indent="0">
              <a:buNone/>
            </a:pPr>
            <a:r>
              <a:rPr lang="de-DE" sz="1600" dirty="0">
                <a:hlinkClick r:id="rId3"/>
              </a:rPr>
              <a:t>https://www.bmfsfj.de/bmfsfj/themen/familie/familienleistungen/unterhaltsvorschuss/unterhaltsvorschuss-73558</a:t>
            </a:r>
            <a:endParaRPr lang="de-DE" sz="1600" dirty="0"/>
          </a:p>
          <a:p>
            <a:pPr>
              <a:buFont typeface="Wingdings" panose="05000000000000000000" pitchFamily="2" charset="2"/>
              <a:buChar char="Ø"/>
            </a:pPr>
            <a:r>
              <a:rPr lang="de-DE" sz="1600" dirty="0"/>
              <a:t>Wohngeld </a:t>
            </a:r>
          </a:p>
          <a:p>
            <a:pPr marL="88900" indent="0">
              <a:buNone/>
            </a:pPr>
            <a:r>
              <a:rPr lang="de-DE" sz="1600" dirty="0">
                <a:hlinkClick r:id="rId4"/>
              </a:rPr>
              <a:t>https://www.biallo.de/vergleiche/soziales/wohngeld/nc/</a:t>
            </a:r>
            <a:endParaRPr lang="de-DE" sz="1600" dirty="0"/>
          </a:p>
          <a:p>
            <a:pPr>
              <a:buFont typeface="Wingdings" panose="05000000000000000000" pitchFamily="2" charset="2"/>
              <a:buChar char="Ø"/>
            </a:pPr>
            <a:r>
              <a:rPr lang="de-DE" sz="1600" dirty="0"/>
              <a:t>Kinderzuschlag </a:t>
            </a:r>
          </a:p>
          <a:p>
            <a:pPr marL="88900" indent="0">
              <a:buNone/>
            </a:pPr>
            <a:r>
              <a:rPr lang="de-DE" sz="1600" dirty="0">
                <a:hlinkClick r:id="rId5"/>
              </a:rPr>
              <a:t>https://www.smart-rechner.de/kinderzuschlag/rechner.php</a:t>
            </a:r>
            <a:endParaRPr lang="de-DE" sz="1600" dirty="0"/>
          </a:p>
          <a:p>
            <a:pPr marL="88900" indent="0">
              <a:buNone/>
            </a:pPr>
            <a:endParaRPr lang="de-DE" sz="1600" dirty="0"/>
          </a:p>
          <a:p>
            <a:pPr marL="88900" indent="0">
              <a:buNone/>
            </a:pPr>
            <a:r>
              <a:rPr lang="de-DE" sz="1600" dirty="0"/>
              <a:t>der Bezug von Bürgergeld vermieden wird.</a:t>
            </a:r>
          </a:p>
          <a:p>
            <a:pPr lvl="1">
              <a:buFont typeface="Wingdings" panose="05000000000000000000" pitchFamily="2" charset="2"/>
              <a:buChar char="Ø"/>
            </a:pPr>
            <a:endParaRPr lang="de-DE" dirty="0"/>
          </a:p>
          <a:p>
            <a:pPr marL="88900" indent="0">
              <a:buNone/>
            </a:pPr>
            <a:endParaRPr lang="de-DE" dirty="0"/>
          </a:p>
        </p:txBody>
      </p:sp>
      <p:sp>
        <p:nvSpPr>
          <p:cNvPr id="4" name="Fußzeilenplatzhalter 3">
            <a:extLst>
              <a:ext uri="{FF2B5EF4-FFF2-40B4-BE49-F238E27FC236}">
                <a16:creationId xmlns:a16="http://schemas.microsoft.com/office/drawing/2014/main" id="{74FC8B67-CBC1-465E-99E1-D9999A82D414}"/>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AE09F5F3-F7A2-42EB-AEC7-90EC10948CE4}"/>
              </a:ext>
            </a:extLst>
          </p:cNvPr>
          <p:cNvSpPr>
            <a:spLocks noGrp="1"/>
          </p:cNvSpPr>
          <p:nvPr>
            <p:ph type="sldNum" sz="quarter" idx="11"/>
          </p:nvPr>
        </p:nvSpPr>
        <p:spPr/>
        <p:txBody>
          <a:bodyPr/>
          <a:lstStyle/>
          <a:p>
            <a:fld id="{DC8927E2-E660-4982-9BE3-86DA6CF8CDF7}" type="slidenum">
              <a:rPr lang="de-DE" altLang="de-DE" smtClean="0"/>
              <a:pPr/>
              <a:t>7</a:t>
            </a:fld>
            <a:endParaRPr lang="de-DE" altLang="de-DE"/>
          </a:p>
        </p:txBody>
      </p:sp>
      <p:sp>
        <p:nvSpPr>
          <p:cNvPr id="6" name="Datumsplatzhalter 5">
            <a:extLst>
              <a:ext uri="{FF2B5EF4-FFF2-40B4-BE49-F238E27FC236}">
                <a16:creationId xmlns:a16="http://schemas.microsoft.com/office/drawing/2014/main" id="{E9F6FFEF-7CFB-4D67-ADBD-8827B17A4948}"/>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2360392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A388D0F-864F-497E-A2C6-466083682974}"/>
              </a:ext>
            </a:extLst>
          </p:cNvPr>
          <p:cNvSpPr>
            <a:spLocks noGrp="1"/>
          </p:cNvSpPr>
          <p:nvPr>
            <p:ph type="title"/>
          </p:nvPr>
        </p:nvSpPr>
        <p:spPr>
          <a:xfrm>
            <a:off x="622300" y="117750"/>
            <a:ext cx="6911975" cy="717550"/>
          </a:xfrm>
        </p:spPr>
        <p:txBody>
          <a:bodyPr/>
          <a:lstStyle/>
          <a:p>
            <a:r>
              <a:rPr lang="de-DE" sz="1200" u="sng" dirty="0"/>
              <a:t>Welche Leistung hilft einer Paarfamilie mit zwei Kindern (8 und 4 Jahre), einer Warmmiete von 1000,-€ in Marburg und einem zu berücksichtigenden Einkommen von 1.600,-€ netto?</a:t>
            </a:r>
          </a:p>
        </p:txBody>
      </p:sp>
      <p:sp>
        <p:nvSpPr>
          <p:cNvPr id="4" name="Fußzeilenplatzhalter 3">
            <a:extLst>
              <a:ext uri="{FF2B5EF4-FFF2-40B4-BE49-F238E27FC236}">
                <a16:creationId xmlns:a16="http://schemas.microsoft.com/office/drawing/2014/main" id="{9997747C-A7B0-4D6B-B626-7B09954FEC98}"/>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0B0CAD8C-F67B-4155-BD63-1152E878FC29}"/>
              </a:ext>
            </a:extLst>
          </p:cNvPr>
          <p:cNvSpPr>
            <a:spLocks noGrp="1"/>
          </p:cNvSpPr>
          <p:nvPr>
            <p:ph type="sldNum" sz="quarter" idx="11"/>
          </p:nvPr>
        </p:nvSpPr>
        <p:spPr/>
        <p:txBody>
          <a:bodyPr/>
          <a:lstStyle/>
          <a:p>
            <a:fld id="{DC8927E2-E660-4982-9BE3-86DA6CF8CDF7}" type="slidenum">
              <a:rPr lang="de-DE" altLang="de-DE" smtClean="0"/>
              <a:pPr/>
              <a:t>8</a:t>
            </a:fld>
            <a:endParaRPr lang="de-DE" altLang="de-DE" dirty="0"/>
          </a:p>
        </p:txBody>
      </p:sp>
      <p:sp>
        <p:nvSpPr>
          <p:cNvPr id="6" name="Datumsplatzhalter 5">
            <a:extLst>
              <a:ext uri="{FF2B5EF4-FFF2-40B4-BE49-F238E27FC236}">
                <a16:creationId xmlns:a16="http://schemas.microsoft.com/office/drawing/2014/main" id="{05405674-592C-4963-BA3F-18E1087EE48E}"/>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
        <p:nvSpPr>
          <p:cNvPr id="14" name="Textfeld 13">
            <a:extLst>
              <a:ext uri="{FF2B5EF4-FFF2-40B4-BE49-F238E27FC236}">
                <a16:creationId xmlns:a16="http://schemas.microsoft.com/office/drawing/2014/main" id="{2A22D4CD-A03E-4392-9FC3-2766318100FE}"/>
              </a:ext>
            </a:extLst>
          </p:cNvPr>
          <p:cNvSpPr txBox="1"/>
          <p:nvPr/>
        </p:nvSpPr>
        <p:spPr>
          <a:xfrm>
            <a:off x="391507" y="1661449"/>
            <a:ext cx="3261529" cy="3816429"/>
          </a:xfrm>
          <a:prstGeom prst="rect">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600" u="sng" dirty="0"/>
              <a:t>Bürgergeld</a:t>
            </a:r>
          </a:p>
          <a:p>
            <a:pPr algn="ctr"/>
            <a:endParaRPr lang="de-DE" sz="1600" u="sng" dirty="0"/>
          </a:p>
          <a:p>
            <a:r>
              <a:rPr lang="de-DE" sz="1000" dirty="0"/>
              <a:t>Der Gesamtbedarf beinhaltet Regelbedarfe (Alleinstehende 502 Euro, Paare je Partner 451 Euro, Kinder zwischen 318 Euro und 420 Euro), individuelle Mehrbedarfe und Wohnkosten. </a:t>
            </a:r>
          </a:p>
          <a:p>
            <a:endParaRPr lang="de-DE" sz="1000" dirty="0"/>
          </a:p>
          <a:p>
            <a:r>
              <a:rPr lang="de-DE" sz="1000" dirty="0"/>
              <a:t>Unterschreitet das (Familien-) Einkommen den Gesamtbedarf, kann ein Anspruch auf Bürgergeld bestehen. Andere Leistungen, wie der Kinderzuschlag haben Vorrang. </a:t>
            </a:r>
          </a:p>
          <a:p>
            <a:endParaRPr lang="de-DE" sz="1000" dirty="0"/>
          </a:p>
          <a:p>
            <a:r>
              <a:rPr lang="de-DE" sz="1000" dirty="0"/>
              <a:t>Der Gesamtbedarf beläuft sich auf 2.759 Euro (Regelbedarf Familie 1.759,-€ + Wohnbedarf 1.000,-€). Das um Freibeträge bereinigte Einkommen von 1.222,-€ und das Kindergeld von 500,-€ mindert den Gesamtbedarf. Rechnerisch besteht ein Anspruch auf Bürgergeld in Höhe von 1.037 Euro. </a:t>
            </a:r>
          </a:p>
          <a:p>
            <a:endParaRPr lang="de-DE" sz="1000" dirty="0"/>
          </a:p>
          <a:p>
            <a:r>
              <a:rPr lang="de-DE" sz="1000" b="1" u="sng" dirty="0"/>
              <a:t>=&gt; Kein tatsächlicher Anspruch auf Bürgergeld, weil der Bezug von Bürgergeld durch Bezug von Kinderzuschlag und Wohngeld vermieden werden kann (= Ausschlussprinzip).</a:t>
            </a:r>
            <a:endParaRPr lang="de-DE" sz="1000" dirty="0"/>
          </a:p>
        </p:txBody>
      </p:sp>
      <p:sp>
        <p:nvSpPr>
          <p:cNvPr id="17" name="Gleichschenkliges Dreieck 16">
            <a:extLst>
              <a:ext uri="{FF2B5EF4-FFF2-40B4-BE49-F238E27FC236}">
                <a16:creationId xmlns:a16="http://schemas.microsoft.com/office/drawing/2014/main" id="{7E59BD11-CE13-493D-A444-495B9C8560D0}"/>
              </a:ext>
            </a:extLst>
          </p:cNvPr>
          <p:cNvSpPr/>
          <p:nvPr/>
        </p:nvSpPr>
        <p:spPr>
          <a:xfrm>
            <a:off x="396073" y="750751"/>
            <a:ext cx="3261529" cy="837160"/>
          </a:xfrm>
          <a:prstGeom prst="triangle">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200" i="1" dirty="0"/>
              <a:t>Kann nur </a:t>
            </a:r>
            <a:r>
              <a:rPr lang="de-DE" sz="1200" b="1" i="1" dirty="0"/>
              <a:t>alleine</a:t>
            </a:r>
            <a:r>
              <a:rPr lang="de-DE" sz="1200" i="1" dirty="0"/>
              <a:t> bezogen werden.</a:t>
            </a:r>
          </a:p>
        </p:txBody>
      </p:sp>
      <p:sp>
        <p:nvSpPr>
          <p:cNvPr id="18" name="Gleichschenkliges Dreieck 17">
            <a:extLst>
              <a:ext uri="{FF2B5EF4-FFF2-40B4-BE49-F238E27FC236}">
                <a16:creationId xmlns:a16="http://schemas.microsoft.com/office/drawing/2014/main" id="{25AE594F-9EB5-4F4E-8FAA-F06E46B08FE1}"/>
              </a:ext>
            </a:extLst>
          </p:cNvPr>
          <p:cNvSpPr/>
          <p:nvPr/>
        </p:nvSpPr>
        <p:spPr>
          <a:xfrm>
            <a:off x="3802262" y="750751"/>
            <a:ext cx="5090911" cy="837160"/>
          </a:xfrm>
          <a:prstGeom prst="triangle">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200" i="1" dirty="0"/>
              <a:t>Kann </a:t>
            </a:r>
            <a:r>
              <a:rPr lang="de-DE" sz="1200" b="1" i="1" dirty="0"/>
              <a:t>parallel </a:t>
            </a:r>
            <a:r>
              <a:rPr lang="de-DE" sz="1200" i="1" dirty="0"/>
              <a:t>bezogen werden.</a:t>
            </a:r>
          </a:p>
        </p:txBody>
      </p:sp>
      <p:sp>
        <p:nvSpPr>
          <p:cNvPr id="20" name="Textfeld 19">
            <a:extLst>
              <a:ext uri="{FF2B5EF4-FFF2-40B4-BE49-F238E27FC236}">
                <a16:creationId xmlns:a16="http://schemas.microsoft.com/office/drawing/2014/main" id="{E3908619-0D5D-4B37-AC8D-952480153C1D}"/>
              </a:ext>
            </a:extLst>
          </p:cNvPr>
          <p:cNvSpPr txBox="1"/>
          <p:nvPr/>
        </p:nvSpPr>
        <p:spPr>
          <a:xfrm>
            <a:off x="6468176" y="1661449"/>
            <a:ext cx="2424997" cy="3908762"/>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de-DE" sz="1600" u="sng" dirty="0"/>
              <a:t>Wohngeld</a:t>
            </a:r>
          </a:p>
          <a:p>
            <a:endParaRPr lang="de-DE" sz="1100" dirty="0"/>
          </a:p>
          <a:p>
            <a:r>
              <a:rPr lang="de-DE" sz="1100" dirty="0"/>
              <a:t>Anspruchsberechtigt sind Mieter und Eigentümer. Die Höhe des Wohngeldes richtet sich nach der Miete bzw. Belastung, dem monatlichen Gesamteinkommen und nach der Anzahl der zu berücksichtigenden Haushaltsmitglieder. Vom Wohngeld ausgeschlossen sind Empfänger und Empfängerinnen von Transferleistungen, zum Beispiel Bürgergeld. </a:t>
            </a:r>
          </a:p>
          <a:p>
            <a:endParaRPr lang="de-DE" sz="1100" dirty="0"/>
          </a:p>
          <a:p>
            <a:r>
              <a:rPr lang="de-DE" sz="1100" b="1" u="sng" dirty="0"/>
              <a:t>=&gt; Im Beispiel besteht Anspruch auf Wohngeld in Höhe von 808,-€</a:t>
            </a:r>
          </a:p>
          <a:p>
            <a:endParaRPr lang="de-DE" sz="1100" dirty="0"/>
          </a:p>
          <a:p>
            <a:endParaRPr lang="de-DE" sz="1100" dirty="0"/>
          </a:p>
          <a:p>
            <a:endParaRPr lang="de-DE" sz="1100" dirty="0"/>
          </a:p>
          <a:p>
            <a:endParaRPr lang="de-DE" sz="1100" dirty="0"/>
          </a:p>
          <a:p>
            <a:endParaRPr lang="de-DE" sz="1200" dirty="0"/>
          </a:p>
        </p:txBody>
      </p:sp>
      <p:sp>
        <p:nvSpPr>
          <p:cNvPr id="22" name="Textfeld 21">
            <a:extLst>
              <a:ext uri="{FF2B5EF4-FFF2-40B4-BE49-F238E27FC236}">
                <a16:creationId xmlns:a16="http://schemas.microsoft.com/office/drawing/2014/main" id="{98D0DE9D-4AEE-4576-9CDA-DAF9AA029EDD}"/>
              </a:ext>
            </a:extLst>
          </p:cNvPr>
          <p:cNvSpPr txBox="1"/>
          <p:nvPr/>
        </p:nvSpPr>
        <p:spPr>
          <a:xfrm>
            <a:off x="3802261" y="5639386"/>
            <a:ext cx="5090911" cy="615553"/>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de-DE" sz="1100" b="1" dirty="0"/>
              <a:t>Einkommen, Kindergeld, Kinderzuschlag und Wohngeld =&gt;</a:t>
            </a:r>
          </a:p>
          <a:p>
            <a:pPr algn="ctr"/>
            <a:r>
              <a:rPr lang="de-DE" sz="1100" b="1" dirty="0"/>
              <a:t>1.600,-€+500,-€+584,-€+808,-€ = 3.492,- Euro</a:t>
            </a:r>
          </a:p>
          <a:p>
            <a:pPr algn="ctr"/>
            <a:endParaRPr lang="de-DE" sz="1200" b="1" dirty="0"/>
          </a:p>
        </p:txBody>
      </p:sp>
      <p:sp>
        <p:nvSpPr>
          <p:cNvPr id="23" name="Textfeld 22">
            <a:extLst>
              <a:ext uri="{FF2B5EF4-FFF2-40B4-BE49-F238E27FC236}">
                <a16:creationId xmlns:a16="http://schemas.microsoft.com/office/drawing/2014/main" id="{A032B0E5-1C1B-476F-9028-6653673CC048}"/>
              </a:ext>
            </a:extLst>
          </p:cNvPr>
          <p:cNvSpPr txBox="1"/>
          <p:nvPr/>
        </p:nvSpPr>
        <p:spPr>
          <a:xfrm>
            <a:off x="391506" y="5639386"/>
            <a:ext cx="3261529" cy="600164"/>
          </a:xfrm>
          <a:prstGeom prst="rect">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100" b="1" dirty="0"/>
              <a:t>Einkommen, Kindergeld, Bürgergeld, Kinder-</a:t>
            </a:r>
            <a:r>
              <a:rPr lang="de-DE" sz="1100" b="1" dirty="0" err="1"/>
              <a:t>sofortzuschlag</a:t>
            </a:r>
            <a:r>
              <a:rPr lang="de-DE" sz="1100" b="1" dirty="0"/>
              <a:t> =&gt;</a:t>
            </a:r>
          </a:p>
          <a:p>
            <a:pPr algn="ctr"/>
            <a:r>
              <a:rPr lang="de-DE" sz="1100" b="1" dirty="0"/>
              <a:t>1.600,-€+500,-€+1.037,-€ = 3.177 Euro</a:t>
            </a:r>
          </a:p>
        </p:txBody>
      </p:sp>
      <p:sp>
        <p:nvSpPr>
          <p:cNvPr id="25" name="Textfeld 24">
            <a:extLst>
              <a:ext uri="{FF2B5EF4-FFF2-40B4-BE49-F238E27FC236}">
                <a16:creationId xmlns:a16="http://schemas.microsoft.com/office/drawing/2014/main" id="{825264BE-C494-4152-9DCD-E09F6B1DD76F}"/>
              </a:ext>
            </a:extLst>
          </p:cNvPr>
          <p:cNvSpPr txBox="1"/>
          <p:nvPr/>
        </p:nvSpPr>
        <p:spPr>
          <a:xfrm>
            <a:off x="3802262" y="1661449"/>
            <a:ext cx="2598537" cy="3908762"/>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de-DE" sz="1600" u="sng" dirty="0"/>
              <a:t>Kinderzuschlag</a:t>
            </a:r>
          </a:p>
          <a:p>
            <a:endParaRPr lang="de-DE" sz="1200" b="1" u="sng" dirty="0"/>
          </a:p>
          <a:p>
            <a:r>
              <a:rPr lang="de-DE" sz="1100" dirty="0"/>
              <a:t>Eltern müssen ein Mindesteinkommen haben (900 Euro bei Paarfamilien, 600 Euro bei Alleinerziehenden). Analog zum Bürgergeld wird dann der Gesamtbedarf ermittelt. </a:t>
            </a:r>
          </a:p>
          <a:p>
            <a:endParaRPr lang="de-DE" sz="1100" dirty="0"/>
          </a:p>
          <a:p>
            <a:r>
              <a:rPr lang="de-DE" sz="1100" dirty="0"/>
              <a:t>Wenn der Gesamtbedarf mit Einkommen, Kindergeld, Kinderzuschlag und ggf. Wohngeld gedeckt werden kann, besteht Anspruch auf Kinderzuschlag. </a:t>
            </a:r>
          </a:p>
          <a:p>
            <a:endParaRPr lang="de-DE" sz="1100" dirty="0"/>
          </a:p>
          <a:p>
            <a:r>
              <a:rPr lang="de-DE" sz="1100" dirty="0"/>
              <a:t>Mit Einkommen, Kindergeld, Kinderzuschlag und Wohngeld kann der Gesamtbedarf gedeckt werden. </a:t>
            </a:r>
          </a:p>
          <a:p>
            <a:endParaRPr lang="de-DE" sz="1100" b="1" u="sng" dirty="0"/>
          </a:p>
          <a:p>
            <a:r>
              <a:rPr lang="de-DE" sz="1100" b="1" u="sng" dirty="0"/>
              <a:t>=&gt; Es besteht Anspruch auf Kinderzuschlag für zwei Kinder in Höhe von 584 Euro (292,-€ pro Kind).</a:t>
            </a:r>
            <a:endParaRPr lang="de-DE" sz="1100" dirty="0"/>
          </a:p>
        </p:txBody>
      </p:sp>
    </p:spTree>
    <p:extLst>
      <p:ext uri="{BB962C8B-B14F-4D97-AF65-F5344CB8AC3E}">
        <p14:creationId xmlns:p14="http://schemas.microsoft.com/office/powerpoint/2010/main" val="1640555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2A85B-A062-4F5D-8E71-266FCCD3DB5A}"/>
              </a:ext>
            </a:extLst>
          </p:cNvPr>
          <p:cNvSpPr>
            <a:spLocks noGrp="1"/>
          </p:cNvSpPr>
          <p:nvPr>
            <p:ph type="title"/>
          </p:nvPr>
        </p:nvSpPr>
        <p:spPr/>
        <p:txBody>
          <a:bodyPr/>
          <a:lstStyle/>
          <a:p>
            <a:r>
              <a:rPr lang="de-DE" u="sng" dirty="0"/>
              <a:t>Vorrangige Leistungen: Unterhaltsvorschuss </a:t>
            </a:r>
          </a:p>
        </p:txBody>
      </p:sp>
      <p:sp>
        <p:nvSpPr>
          <p:cNvPr id="3" name="Inhaltsplatzhalter 2">
            <a:extLst>
              <a:ext uri="{FF2B5EF4-FFF2-40B4-BE49-F238E27FC236}">
                <a16:creationId xmlns:a16="http://schemas.microsoft.com/office/drawing/2014/main" id="{DF1430C8-99D0-42F5-A294-480699557308}"/>
              </a:ext>
            </a:extLst>
          </p:cNvPr>
          <p:cNvSpPr>
            <a:spLocks noGrp="1"/>
          </p:cNvSpPr>
          <p:nvPr>
            <p:ph idx="1"/>
          </p:nvPr>
        </p:nvSpPr>
        <p:spPr>
          <a:xfrm>
            <a:off x="622300" y="903288"/>
            <a:ext cx="8229600" cy="4891087"/>
          </a:xfrm>
        </p:spPr>
        <p:txBody>
          <a:bodyPr/>
          <a:lstStyle/>
          <a:p>
            <a:pPr marL="88900" indent="0">
              <a:buNone/>
            </a:pPr>
            <a:r>
              <a:rPr lang="de-DE" sz="1000" u="sng" dirty="0"/>
              <a:t>Voraussetzungen:</a:t>
            </a:r>
          </a:p>
          <a:p>
            <a:pPr lvl="1">
              <a:buFont typeface="Wingdings" panose="05000000000000000000" pitchFamily="2" charset="2"/>
              <a:buChar char="Ø"/>
            </a:pPr>
            <a:r>
              <a:rPr lang="de-DE" sz="1000" dirty="0"/>
              <a:t>Wohnsitz oder gewöhnlicher Aufenthalt in Deutschland.</a:t>
            </a:r>
          </a:p>
          <a:p>
            <a:pPr lvl="1">
              <a:buFont typeface="Wingdings" panose="05000000000000000000" pitchFamily="2" charset="2"/>
              <a:buChar char="Ø"/>
            </a:pPr>
            <a:r>
              <a:rPr lang="de-DE" sz="1000" dirty="0"/>
              <a:t>Bei einem alleinerziehenden Elternteil in häuslicher Gemeinschaft lebend.</a:t>
            </a:r>
          </a:p>
          <a:p>
            <a:pPr lvl="1">
              <a:buFont typeface="Wingdings" panose="05000000000000000000" pitchFamily="2" charset="2"/>
              <a:buChar char="Ø"/>
            </a:pPr>
            <a:r>
              <a:rPr lang="de-DE" sz="1000" dirty="0"/>
              <a:t>Von dem anderen Elternteil nicht oder nur teilweise oder nicht regelmäßig Unterhalt in Höhe des gesetzlichen Mindestunterhalts erhaltend.</a:t>
            </a:r>
          </a:p>
          <a:p>
            <a:pPr lvl="1">
              <a:buFont typeface="Wingdings" panose="05000000000000000000" pitchFamily="2" charset="2"/>
              <a:buChar char="Ø"/>
            </a:pPr>
            <a:r>
              <a:rPr lang="de-DE" sz="1000" dirty="0"/>
              <a:t>Kind ist unter 18 Jahre alt. Bis zur Vollendung des 12. Lebensjahres (12. Geburtstag) können Kinder ohne zeitliche Einschränkung Unterhaltsvorschuss erhalten.</a:t>
            </a:r>
          </a:p>
          <a:p>
            <a:pPr lvl="1">
              <a:buFont typeface="Wingdings" panose="05000000000000000000" pitchFamily="2" charset="2"/>
              <a:buChar char="Ø"/>
            </a:pPr>
            <a:r>
              <a:rPr lang="de-DE" sz="1000" u="sng" dirty="0"/>
              <a:t>Zusätzliche Voraussetzungen für Unterhaltsvorschuss für Kinder zwischen 12 und 17 Jahren: </a:t>
            </a:r>
          </a:p>
          <a:p>
            <a:pPr lvl="2"/>
            <a:r>
              <a:rPr lang="de-DE" sz="1000" dirty="0"/>
              <a:t>Die Kinder sind nicht auf Leistungen nach dem Zweiten Buch Sozialgesetzbuch (SGB II) angewiesen. </a:t>
            </a:r>
          </a:p>
          <a:p>
            <a:pPr marL="873125" lvl="2" indent="0">
              <a:buNone/>
            </a:pPr>
            <a:r>
              <a:rPr lang="de-DE" sz="1000" dirty="0"/>
              <a:t>oder </a:t>
            </a:r>
          </a:p>
          <a:p>
            <a:pPr lvl="2"/>
            <a:r>
              <a:rPr lang="de-DE" sz="1000" dirty="0"/>
              <a:t>Der alleinerziehende Elternteil im SGB II-Bezug verdient mindestens 600 Euro brutto.</a:t>
            </a:r>
          </a:p>
          <a:p>
            <a:pPr lvl="2"/>
            <a:endParaRPr lang="de-DE" sz="1000" dirty="0"/>
          </a:p>
          <a:p>
            <a:pPr marL="88900" indent="0">
              <a:buNone/>
            </a:pPr>
            <a:r>
              <a:rPr lang="de-DE" sz="1000" dirty="0"/>
              <a:t>=&gt; Auszahlung des Unterhaltsvorschusses rückwirkend bis zu einem Monat vor Antragstellung bis zum 18. Geburtstag. </a:t>
            </a:r>
          </a:p>
          <a:p>
            <a:pPr>
              <a:buFont typeface="Wingdings" panose="05000000000000000000" pitchFamily="2" charset="2"/>
              <a:buChar char="Ø"/>
            </a:pPr>
            <a:endParaRPr lang="de-DE" sz="1000" u="sng" dirty="0"/>
          </a:p>
          <a:p>
            <a:pPr marL="88900" indent="0">
              <a:buNone/>
            </a:pPr>
            <a:r>
              <a:rPr lang="de-DE" sz="1000" u="sng" dirty="0"/>
              <a:t>Höhe (in 2024, richtet sich nach der Mindestunterhaltsverordnung, Von den Mindestunterhaltsbeträgen ist das Kindergeld von 250,-€ abzuziehen. Nach Abzug des Kindergelds gelten die </a:t>
            </a:r>
            <a:r>
              <a:rPr lang="de-DE" sz="1000" u="sng" dirty="0" err="1"/>
              <a:t>u.a</a:t>
            </a:r>
            <a:r>
              <a:rPr lang="de-DE" sz="1000" u="sng" dirty="0"/>
              <a:t>, Maximalbeträge.);</a:t>
            </a:r>
          </a:p>
          <a:p>
            <a:pPr>
              <a:buFont typeface="Symbol" panose="05050102010706020507" pitchFamily="18" charset="2"/>
              <a:buChar char="-"/>
            </a:pPr>
            <a:r>
              <a:rPr lang="de-DE" sz="1000" dirty="0"/>
              <a:t>Kinder von 0 bis 5 Jahren: bis zu 230 Euro,</a:t>
            </a:r>
          </a:p>
          <a:p>
            <a:pPr>
              <a:buFont typeface="Symbol" panose="05050102010706020507" pitchFamily="18" charset="2"/>
              <a:buChar char="-"/>
            </a:pPr>
            <a:r>
              <a:rPr lang="de-DE" sz="1000" dirty="0"/>
              <a:t>Kinder von 6 bis 11 Jahren: bis zu 301 Euro,</a:t>
            </a:r>
          </a:p>
          <a:p>
            <a:pPr>
              <a:buFont typeface="Symbol" panose="05050102010706020507" pitchFamily="18" charset="2"/>
              <a:buChar char="-"/>
            </a:pPr>
            <a:r>
              <a:rPr lang="de-DE" sz="1000" dirty="0"/>
              <a:t>Kinder von 12 bis 17 Jahren: bis zu 395 Euro.</a:t>
            </a:r>
          </a:p>
          <a:p>
            <a:pPr marL="88900" indent="0">
              <a:buNone/>
            </a:pPr>
            <a:endParaRPr lang="de-DE" sz="1000" dirty="0"/>
          </a:p>
          <a:p>
            <a:pPr>
              <a:buFont typeface="Wingdings" panose="05000000000000000000" pitchFamily="2" charset="2"/>
              <a:buChar char="Ø"/>
            </a:pPr>
            <a:r>
              <a:rPr lang="de-DE" sz="1000" dirty="0"/>
              <a:t>Von den genannten Unterhaltsvorschussbeträgen werden abgezogen: Unterhaltszahlungen, Waisenrenten des Kindes, unter bestimmten Voraussetzungen auch anderes bereinigtes Einkommen des Kindes.</a:t>
            </a:r>
          </a:p>
          <a:p>
            <a:pPr>
              <a:buFont typeface="Wingdings" panose="05000000000000000000" pitchFamily="2" charset="2"/>
              <a:buChar char="Ø"/>
            </a:pPr>
            <a:r>
              <a:rPr lang="de-DE" sz="1000" dirty="0"/>
              <a:t>Der Unterhaltsvorschuss wird beim Kinderzuschlag als Einkommen des Kindes nicht mehr voll, sondern nur zu 45 % angerechnet. 55 % bleiben anrechnungsfrei. Damit können auch Alleinerziehende einen Anspruch auf Kinderzuschlag für ihre im Haushalt lebenden Kinder haben.</a:t>
            </a:r>
          </a:p>
          <a:p>
            <a:pPr>
              <a:buFont typeface="Wingdings" panose="05000000000000000000" pitchFamily="2" charset="2"/>
              <a:buChar char="Ø"/>
            </a:pPr>
            <a:r>
              <a:rPr lang="de-DE" sz="1000" dirty="0"/>
              <a:t>Ausländerinnen und Ausländer aus Mitgliedsstaaten der Europäischen Union (EU), aus Island, Liechtenstein, Norwegen und der Schweiz haben ebenso wie deutsche Staatsangehörige dann einen Anspruch auf UV, wenn sie in Deutschland wohnen. Anderen Kindern, die nicht die deutsche Staatsangehörigkeit haben, aber in Deutschland wohnen, wird UV gezahlt, wenn ihr Aufenthalt in Deutschland voraussichtlich dauerhaft ist.</a:t>
            </a:r>
          </a:p>
        </p:txBody>
      </p:sp>
      <p:sp>
        <p:nvSpPr>
          <p:cNvPr id="4" name="Fußzeilenplatzhalter 3">
            <a:extLst>
              <a:ext uri="{FF2B5EF4-FFF2-40B4-BE49-F238E27FC236}">
                <a16:creationId xmlns:a16="http://schemas.microsoft.com/office/drawing/2014/main" id="{2303F5CF-9E21-4ECB-A6E0-CFFBD062592B}"/>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440D108F-DB4A-4EE4-8BD0-B72723EDBB55}"/>
              </a:ext>
            </a:extLst>
          </p:cNvPr>
          <p:cNvSpPr>
            <a:spLocks noGrp="1"/>
          </p:cNvSpPr>
          <p:nvPr>
            <p:ph type="sldNum" sz="quarter" idx="11"/>
          </p:nvPr>
        </p:nvSpPr>
        <p:spPr/>
        <p:txBody>
          <a:bodyPr/>
          <a:lstStyle/>
          <a:p>
            <a:fld id="{DC8927E2-E660-4982-9BE3-86DA6CF8CDF7}" type="slidenum">
              <a:rPr lang="de-DE" altLang="de-DE" smtClean="0"/>
              <a:pPr/>
              <a:t>9</a:t>
            </a:fld>
            <a:endParaRPr lang="de-DE" altLang="de-DE"/>
          </a:p>
        </p:txBody>
      </p:sp>
      <p:sp>
        <p:nvSpPr>
          <p:cNvPr id="6" name="Datumsplatzhalter 5">
            <a:extLst>
              <a:ext uri="{FF2B5EF4-FFF2-40B4-BE49-F238E27FC236}">
                <a16:creationId xmlns:a16="http://schemas.microsoft.com/office/drawing/2014/main" id="{8EE2E621-9531-4F8D-A304-3FF309918A21}"/>
              </a:ext>
            </a:extLst>
          </p:cNvPr>
          <p:cNvSpPr>
            <a:spLocks noGrp="1"/>
          </p:cNvSpPr>
          <p:nvPr>
            <p:ph type="dt" sz="half" idx="12"/>
          </p:nvPr>
        </p:nvSpPr>
        <p:spPr/>
        <p:txBody>
          <a:bodyPr/>
          <a:lstStyle/>
          <a:p>
            <a:fld id="{14CA1DB7-94BF-4831-A197-24B0BF8AFF20}" type="datetime4">
              <a:rPr lang="de-DE" altLang="de-DE" smtClean="0"/>
              <a:t>21. Mai 2024</a:t>
            </a:fld>
            <a:endParaRPr lang="de-DE" altLang="de-DE"/>
          </a:p>
        </p:txBody>
      </p:sp>
    </p:spTree>
    <p:extLst>
      <p:ext uri="{BB962C8B-B14F-4D97-AF65-F5344CB8AC3E}">
        <p14:creationId xmlns:p14="http://schemas.microsoft.com/office/powerpoint/2010/main" val="1871725806"/>
      </p:ext>
    </p:extLst>
  </p:cSld>
  <p:clrMapOvr>
    <a:masterClrMapping/>
  </p:clrMapOvr>
</p:sld>
</file>

<file path=ppt/theme/theme1.xml><?xml version="1.0" encoding="utf-8"?>
<a:theme xmlns:a="http://schemas.openxmlformats.org/drawingml/2006/main" name="_Vorlage Kreiausschuss">
  <a:themeElements>
    <a:clrScheme name="_Vorlage Kreiausschuss 13">
      <a:dk1>
        <a:srgbClr val="2D61B0"/>
      </a:dk1>
      <a:lt1>
        <a:srgbClr val="FFFFFF"/>
      </a:lt1>
      <a:dk2>
        <a:srgbClr val="2D61B0"/>
      </a:dk2>
      <a:lt2>
        <a:srgbClr val="808080"/>
      </a:lt2>
      <a:accent1>
        <a:srgbClr val="C62020"/>
      </a:accent1>
      <a:accent2>
        <a:srgbClr val="2D61B0"/>
      </a:accent2>
      <a:accent3>
        <a:srgbClr val="FFFFFF"/>
      </a:accent3>
      <a:accent4>
        <a:srgbClr val="255296"/>
      </a:accent4>
      <a:accent5>
        <a:srgbClr val="DFABAB"/>
      </a:accent5>
      <a:accent6>
        <a:srgbClr val="28579F"/>
      </a:accent6>
      <a:hlink>
        <a:srgbClr val="99CCFF"/>
      </a:hlink>
      <a:folHlink>
        <a:srgbClr val="FF6600"/>
      </a:folHlink>
    </a:clrScheme>
    <a:fontScheme name="_Vorlage Kreiausschu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_Vorlage Kreiausschu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_Vorlage Kreiausschus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_Vorlage Kreiausschus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_Vorlage Kreiausschus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_Vorlage Kreiausschus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_Vorlage Kreiausschus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_Vorlage Kreiausschus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_Vorlage Kreiausschus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_Vorlage Kreiausschus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_Vorlage Kreiausschus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_Vorlage Kreiausschus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_Vorlage Kreiausschus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_Vorlage Kreiausschuss 13">
        <a:dk1>
          <a:srgbClr val="2D61B0"/>
        </a:dk1>
        <a:lt1>
          <a:srgbClr val="FFFFFF"/>
        </a:lt1>
        <a:dk2>
          <a:srgbClr val="2D61B0"/>
        </a:dk2>
        <a:lt2>
          <a:srgbClr val="808080"/>
        </a:lt2>
        <a:accent1>
          <a:srgbClr val="C62020"/>
        </a:accent1>
        <a:accent2>
          <a:srgbClr val="2D61B0"/>
        </a:accent2>
        <a:accent3>
          <a:srgbClr val="FFFFFF"/>
        </a:accent3>
        <a:accent4>
          <a:srgbClr val="255296"/>
        </a:accent4>
        <a:accent5>
          <a:srgbClr val="DFABAB"/>
        </a:accent5>
        <a:accent6>
          <a:srgbClr val="28579F"/>
        </a:accent6>
        <a:hlink>
          <a:srgbClr val="99CCFF"/>
        </a:hlink>
        <a:folHlink>
          <a:srgbClr val="FF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Powerpoint-Vorlage-Landkreis-final-14-4-10</Template>
  <TotalTime>0</TotalTime>
  <Words>10620</Words>
  <Application>Microsoft Office PowerPoint</Application>
  <PresentationFormat>Bildschirmpräsentation (4:3)</PresentationFormat>
  <Paragraphs>1108</Paragraphs>
  <Slides>57</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57</vt:i4>
      </vt:variant>
    </vt:vector>
  </HeadingPairs>
  <TitlesOfParts>
    <vt:vector size="63" baseType="lpstr">
      <vt:lpstr>Arial</vt:lpstr>
      <vt:lpstr>Calibri</vt:lpstr>
      <vt:lpstr>Symbol</vt:lpstr>
      <vt:lpstr>Times New Roman</vt:lpstr>
      <vt:lpstr>Wingdings</vt:lpstr>
      <vt:lpstr>_Vorlage Kreiausschuss</vt:lpstr>
      <vt:lpstr>Und Arbeit lohnt sich doch!  </vt:lpstr>
      <vt:lpstr>Regelbedarfe in 2023 / 2024</vt:lpstr>
      <vt:lpstr>Der Erwerbstätigenfreibetrag seit 01.07.2023</vt:lpstr>
      <vt:lpstr>Neuer erhöhter Freibetrag bei Azubis U25, oder bei U25 mit Nebenjob neben Schule/Uni/BufDi/FSJ seit 01.07.23 </vt:lpstr>
      <vt:lpstr>Beispiel: Freibetrag bei Azubis U25 seit dem 01.07.23</vt:lpstr>
      <vt:lpstr>Weitere Änderungen beim Einkommen im Bürgergeld</vt:lpstr>
      <vt:lpstr>Vorrangige Transferleistungen bei Bezug von Einkommen</vt:lpstr>
      <vt:lpstr>Welche Leistung hilft einer Paarfamilie mit zwei Kindern (8 und 4 Jahre), einer Warmmiete von 1000,-€ in Marburg und einem zu berücksichtigenden Einkommen von 1.600,-€ netto?</vt:lpstr>
      <vt:lpstr>Vorrangige Leistungen: Unterhaltsvorschuss </vt:lpstr>
      <vt:lpstr>Kontaktdaten Beantragung Unterhaltsvorschuss</vt:lpstr>
      <vt:lpstr>Vorrangige Leistungen: Wohngeld</vt:lpstr>
      <vt:lpstr>Vorrangige Leistungen: Wohngeld</vt:lpstr>
      <vt:lpstr>Kontaktdaten Beantragung Wohngeld</vt:lpstr>
      <vt:lpstr>Vorrangige Leistungen: Kinderzuschlag (KIZ)</vt:lpstr>
      <vt:lpstr>Vorrangige Leistungen: Kinderzuschlag (KIZ)</vt:lpstr>
      <vt:lpstr>Vorrangige Leistungen: Kinderzuschlag (KIZ)</vt:lpstr>
      <vt:lpstr>Vorrangige Leistungen: Kinderzuschlag (KIZ)</vt:lpstr>
      <vt:lpstr>Vorrangige Leistungen: Kinderzuschlag</vt:lpstr>
      <vt:lpstr>Kontaktdaten Beantragung Kinderzuschlag</vt:lpstr>
      <vt:lpstr>Beispielberechnungen – Gegenüberstellung Bürgergeld vs. Erwerbseinkommen plus vorrangige Transferleistungen</vt:lpstr>
      <vt:lpstr>Angemessenheitsgrenzen Kosten der Unterkunft und Heizung – Vergleichsräume nach dem Schlüssigen Konzept </vt:lpstr>
      <vt:lpstr>Beispiel – Bürgergeldhöhe 2024, 3-köpfige Familie aus Münchhausen</vt:lpstr>
      <vt:lpstr>Beispielsberechnung - Erwerbseinkommen + Inanspruchnahme weiterer Transferleistungen in 2024 – 3-köpfige Familie aus Münchhausen</vt:lpstr>
      <vt:lpstr>Beispiel – Bürgergeldhöhe 2024, 3-köpfige Familie aus Cölbe</vt:lpstr>
      <vt:lpstr>Beispielsberechnung - Erwerbseinkommen + Inanspruchnahme weiterer Transferleistungen in 2024 – 3-köpfige Familie aus Cölbe</vt:lpstr>
      <vt:lpstr>Beispiel – Bürgergeldhöhe 2024, 3-köpfige Familie aus Marburg</vt:lpstr>
      <vt:lpstr>Beispielsberechnung - Erwerbseinkommen + Inanspruchnahme weiterer Transferleistungen in 2024 – 3-köpfige Familie aus Marburg</vt:lpstr>
      <vt:lpstr>Beispiel – Bürgergeldhöhe 2024, 4-köpfige Familie aus Münchhausen</vt:lpstr>
      <vt:lpstr>Beispielsberechnung - Erwerbseinkommen + Inanspruchnahme weiterer Transferleistungen in 2024 – 4-köpfige Familie aus Münchhausen</vt:lpstr>
      <vt:lpstr>Beispiel – Bürgergeldhöhe 2024 – 4-köpfige Familie aus Ebsdorfergrund  </vt:lpstr>
      <vt:lpstr>Beispielsberechnung - Erwerbseinkommen + Inanspruchnahme weiterer Transferleistungen in 2024 – 4-köpfige Familie aus Ebsdorfergrund</vt:lpstr>
      <vt:lpstr>Beispiel – Bürgergeldhöhe 2024 – 4-köpfige Familie aus Marburg </vt:lpstr>
      <vt:lpstr>Beispielsberechnung - Erwerbseinkommen + Inanspruchnahme weiterer Transferleistungen in 2024 – 4-köpfige Familie aus Marburg</vt:lpstr>
      <vt:lpstr>Beispiel – Bürgergeldhöhe 2024 – 5-köpfige Familie aus Biedenkopf </vt:lpstr>
      <vt:lpstr>Beispielsberechnung - Erwerbseinkommen + Inanspruchnahme weiterer Transferleistungen in 2024 – 5-köpfige Familie aus Biedenkopf</vt:lpstr>
      <vt:lpstr>Beispiel – Bürgergeldhöhe 2024 – 5-köpfige Familie aus Fronhausen </vt:lpstr>
      <vt:lpstr>Beispielsberechnung - Erwerbseinkommen + Inanspruchnahme weiterer Transferleistungen in 2024 – 5-köpfige Familie aus Fronhausen</vt:lpstr>
      <vt:lpstr>Beispiel – Bürgergeldhöhe 2024 – 5-köpfige Familie aus Marburg </vt:lpstr>
      <vt:lpstr>Beispielsberechnung - Erwerbseinkommen + Inanspruchnahme weiterer Transferleistungen in 2024 – 5-köpfige Familie aus Marburg</vt:lpstr>
      <vt:lpstr>Beispiel – Bürgergeldhöhe 2024 – Alleinerziehende mit 2 Kindern aus Neustadt </vt:lpstr>
      <vt:lpstr>Beispielsberechnung - Erwerbseinkommen + Inanspruchnahme weiterer Transferleistungen in 2024 – Alleinerziehende mit 2 Kindern aus Neustadt</vt:lpstr>
      <vt:lpstr>Beispiel – Bürgergeldhöhe 2024 – Alleinerziehende mit 2 Kindern aus Weimar </vt:lpstr>
      <vt:lpstr>Beispielsberechnung - Erwerbseinkommen + Inanspruchnahme weiterer Transferleistungen in 2024 – Alleinerziehende mit 2 Kindern aus Weimar</vt:lpstr>
      <vt:lpstr>Beispiel – Bürgergeldhöhe 2024 – Alleinerziehende mit 2 Kindern aus Marburg </vt:lpstr>
      <vt:lpstr>Beispielsberechnung - Erwerbseinkommen + Inanspruchnahme weiterer Transferleistungen in 2024 – Alleinerziehende mit 2 Kindern aus Marburg</vt:lpstr>
      <vt:lpstr>Beispiel – Bürgergeldhöhe 2024 – Alleinerziehende mit 1 Kind aus Wetter </vt:lpstr>
      <vt:lpstr>Beispielsberechnung - Erwerbseinkommen + Inanspruchnahme weiterer Transferleistungen in 2024 – Alleinerziehende mit 1 Kind aus Wetter</vt:lpstr>
      <vt:lpstr>Beispiel – Bürgergeldhöhe 2024 – Alleinerziehende mit 1 Kind aus Kirchhain </vt:lpstr>
      <vt:lpstr>Beispielsberechnung - Erwerbseinkommen + Inanspruchnahme weiterer Transferleistungen in 2024 – Alleinerziehende mit 1 Kind aus Kirchhain</vt:lpstr>
      <vt:lpstr>Beispiel – Bürgergeldhöhe 2024 – Alleinerziehende mit 1 Kind aus Marburg</vt:lpstr>
      <vt:lpstr>Beispielsberechnung - Erwerbseinkommen + Inanspruchnahme weiterer Transferleistungen in 2024 – Alleinerziehende mit 1 Kind aus Marburg</vt:lpstr>
      <vt:lpstr>Einwand: „Dann muss ich die ganzen Zusatzleistungen für meine Kinder selber zahlen“</vt:lpstr>
      <vt:lpstr>Einwand: „Dann muss ich meine Nebenkostenabrechnung künftig selber zahlen“</vt:lpstr>
      <vt:lpstr>Einwand: „Dann muss ich die Kinderbetreuung selber zahlen“</vt:lpstr>
      <vt:lpstr>Einwand: „Dann habe ich hohe Fahrtkosten und die Arbeitsaufnahme lohnt sich nicht. Vom Gehalt bleibt dann kaum noch was übrig“</vt:lpstr>
      <vt:lpstr>Einwand: „Mein Deutsch ist nicht gut, meine Ausbildung hier nicht anerkannt. Irgendeinen Hilfsjob zu machen habe ich keine Lust“</vt:lpstr>
      <vt:lpstr>Herzlichen Dank für Ihre Aufmerksamkeit!</vt:lpstr>
    </vt:vector>
  </TitlesOfParts>
  <Company>Kreisausschuss des Landkreises Marburg-Biedenkopf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Rodenkirchen, Uta</dc:creator>
  <cp:lastModifiedBy>Plettenberg, Tanja</cp:lastModifiedBy>
  <cp:revision>490</cp:revision>
  <cp:lastPrinted>2024-03-07T13:45:56Z</cp:lastPrinted>
  <dcterms:created xsi:type="dcterms:W3CDTF">2016-04-13T09:16:57Z</dcterms:created>
  <dcterms:modified xsi:type="dcterms:W3CDTF">2024-05-21T06:27:50Z</dcterms:modified>
</cp:coreProperties>
</file>